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4"/>
  </p:notesMasterIdLst>
  <p:handoutMasterIdLst>
    <p:handoutMasterId r:id="rId35"/>
  </p:handoutMasterIdLst>
  <p:sldIdLst>
    <p:sldId id="2527" r:id="rId2"/>
    <p:sldId id="2523" r:id="rId3"/>
    <p:sldId id="2530" r:id="rId4"/>
    <p:sldId id="2551" r:id="rId5"/>
    <p:sldId id="2546" r:id="rId6"/>
    <p:sldId id="2553" r:id="rId7"/>
    <p:sldId id="2532" r:id="rId8"/>
    <p:sldId id="2531" r:id="rId9"/>
    <p:sldId id="2545" r:id="rId10"/>
    <p:sldId id="2525" r:id="rId11"/>
    <p:sldId id="2549" r:id="rId12"/>
    <p:sldId id="2550" r:id="rId13"/>
    <p:sldId id="2528" r:id="rId14"/>
    <p:sldId id="2537" r:id="rId15"/>
    <p:sldId id="2518" r:id="rId16"/>
    <p:sldId id="2534" r:id="rId17"/>
    <p:sldId id="2554" r:id="rId18"/>
    <p:sldId id="2526" r:id="rId19"/>
    <p:sldId id="2543" r:id="rId20"/>
    <p:sldId id="2522" r:id="rId21"/>
    <p:sldId id="2552" r:id="rId22"/>
    <p:sldId id="256" r:id="rId23"/>
    <p:sldId id="257" r:id="rId24"/>
    <p:sldId id="2533" r:id="rId25"/>
    <p:sldId id="2536" r:id="rId26"/>
    <p:sldId id="2539" r:id="rId27"/>
    <p:sldId id="2540" r:id="rId28"/>
    <p:sldId id="2548" r:id="rId29"/>
    <p:sldId id="2521" r:id="rId30"/>
    <p:sldId id="2541" r:id="rId31"/>
    <p:sldId id="2542" r:id="rId32"/>
    <p:sldId id="2544" r:id="rId33"/>
  </p:sldIdLst>
  <p:sldSz cx="24323675" cy="13716000"/>
  <p:notesSz cx="6858000" cy="9144000"/>
  <p:defaultTextStyle>
    <a:defPPr>
      <a:defRPr lang="th-TH"/>
    </a:defPPr>
    <a:lvl1pPr marL="0" algn="l" defTabSz="2173204" rtl="0" eaLnBrk="1" latinLnBrk="0" hangingPunct="1">
      <a:defRPr sz="6700" kern="1200">
        <a:solidFill>
          <a:schemeClr val="tx1"/>
        </a:solidFill>
        <a:latin typeface="+mn-lt"/>
        <a:ea typeface="+mn-ea"/>
        <a:cs typeface="+mn-cs"/>
      </a:defRPr>
    </a:lvl1pPr>
    <a:lvl2pPr marL="1086601" algn="l" defTabSz="2173204" rtl="0" eaLnBrk="1" latinLnBrk="0" hangingPunct="1">
      <a:defRPr sz="6700" kern="1200">
        <a:solidFill>
          <a:schemeClr val="tx1"/>
        </a:solidFill>
        <a:latin typeface="+mn-lt"/>
        <a:ea typeface="+mn-ea"/>
        <a:cs typeface="+mn-cs"/>
      </a:defRPr>
    </a:lvl2pPr>
    <a:lvl3pPr marL="2173204" algn="l" defTabSz="2173204" rtl="0" eaLnBrk="1" latinLnBrk="0" hangingPunct="1">
      <a:defRPr sz="6700" kern="1200">
        <a:solidFill>
          <a:schemeClr val="tx1"/>
        </a:solidFill>
        <a:latin typeface="+mn-lt"/>
        <a:ea typeface="+mn-ea"/>
        <a:cs typeface="+mn-cs"/>
      </a:defRPr>
    </a:lvl3pPr>
    <a:lvl4pPr marL="3259805" algn="l" defTabSz="2173204" rtl="0" eaLnBrk="1" latinLnBrk="0" hangingPunct="1">
      <a:defRPr sz="6700" kern="1200">
        <a:solidFill>
          <a:schemeClr val="tx1"/>
        </a:solidFill>
        <a:latin typeface="+mn-lt"/>
        <a:ea typeface="+mn-ea"/>
        <a:cs typeface="+mn-cs"/>
      </a:defRPr>
    </a:lvl4pPr>
    <a:lvl5pPr marL="4346406" algn="l" defTabSz="2173204" rtl="0" eaLnBrk="1" latinLnBrk="0" hangingPunct="1">
      <a:defRPr sz="6700" kern="1200">
        <a:solidFill>
          <a:schemeClr val="tx1"/>
        </a:solidFill>
        <a:latin typeface="+mn-lt"/>
        <a:ea typeface="+mn-ea"/>
        <a:cs typeface="+mn-cs"/>
      </a:defRPr>
    </a:lvl5pPr>
    <a:lvl6pPr marL="5433009" algn="l" defTabSz="2173204" rtl="0" eaLnBrk="1" latinLnBrk="0" hangingPunct="1">
      <a:defRPr sz="6700" kern="1200">
        <a:solidFill>
          <a:schemeClr val="tx1"/>
        </a:solidFill>
        <a:latin typeface="+mn-lt"/>
        <a:ea typeface="+mn-ea"/>
        <a:cs typeface="+mn-cs"/>
      </a:defRPr>
    </a:lvl6pPr>
    <a:lvl7pPr marL="6519610" algn="l" defTabSz="2173204" rtl="0" eaLnBrk="1" latinLnBrk="0" hangingPunct="1">
      <a:defRPr sz="6700" kern="1200">
        <a:solidFill>
          <a:schemeClr val="tx1"/>
        </a:solidFill>
        <a:latin typeface="+mn-lt"/>
        <a:ea typeface="+mn-ea"/>
        <a:cs typeface="+mn-cs"/>
      </a:defRPr>
    </a:lvl7pPr>
    <a:lvl8pPr marL="7606211" algn="l" defTabSz="2173204" rtl="0" eaLnBrk="1" latinLnBrk="0" hangingPunct="1">
      <a:defRPr sz="6700" kern="1200">
        <a:solidFill>
          <a:schemeClr val="tx1"/>
        </a:solidFill>
        <a:latin typeface="+mn-lt"/>
        <a:ea typeface="+mn-ea"/>
        <a:cs typeface="+mn-cs"/>
      </a:defRPr>
    </a:lvl8pPr>
    <a:lvl9pPr marL="8692815" algn="l" defTabSz="2173204" rtl="0" eaLnBrk="1" latinLnBrk="0" hangingPunct="1">
      <a:defRPr sz="6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6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9647"/>
    <a:srgbClr val="DDDCDC"/>
    <a:srgbClr val="F3EC18"/>
    <a:srgbClr val="272727"/>
    <a:srgbClr val="129646"/>
    <a:srgbClr val="CE2029"/>
    <a:srgbClr val="63919E"/>
    <a:srgbClr val="4C7881"/>
    <a:srgbClr val="FFFFFF"/>
    <a:srgbClr val="D8D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ลักษณะสีปานกลาง 2 - เน้น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ลักษณะสีปานกลาง 1 - เน้น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8034E78-7F5D-4C2E-B375-FC64B27BC917}" styleName="ลักษณะสีเข้ม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125" autoAdjust="0"/>
    <p:restoredTop sz="96296" autoAdjust="0"/>
  </p:normalViewPr>
  <p:slideViewPr>
    <p:cSldViewPr>
      <p:cViewPr varScale="1">
        <p:scale>
          <a:sx n="51" d="100"/>
          <a:sy n="51" d="100"/>
        </p:scale>
        <p:origin x="222" y="330"/>
      </p:cViewPr>
      <p:guideLst>
        <p:guide orient="horz" pos="4320"/>
        <p:guide pos="7661"/>
      </p:guideLst>
    </p:cSldViewPr>
  </p:slideViewPr>
  <p:outlineViewPr>
    <p:cViewPr>
      <p:scale>
        <a:sx n="33" d="100"/>
        <a:sy n="33" d="100"/>
      </p:scale>
      <p:origin x="0" y="0"/>
    </p:cViewPr>
  </p:outlineViewPr>
  <p:notesTextViewPr>
    <p:cViewPr>
      <p:scale>
        <a:sx n="140" d="100"/>
        <a:sy n="140" d="100"/>
      </p:scale>
      <p:origin x="0" y="0"/>
    </p:cViewPr>
  </p:notesTextViewPr>
  <p:sorterViewPr>
    <p:cViewPr>
      <p:scale>
        <a:sx n="66" d="100"/>
        <a:sy n="66" d="100"/>
      </p:scale>
      <p:origin x="0" y="0"/>
    </p:cViewPr>
  </p:sorterViewPr>
  <p:notesViewPr>
    <p:cSldViewPr>
      <p:cViewPr varScale="1">
        <p:scale>
          <a:sx n="71" d="100"/>
          <a:sy n="71" d="100"/>
        </p:scale>
        <p:origin x="1968"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lexanderDavis\Downloads\Staffing%20Hours%20by%20Quarter.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spc="0" baseline="0">
                <a:solidFill>
                  <a:schemeClr val="bg1"/>
                </a:solidFill>
                <a:latin typeface="Lato" panose="020F0502020204030203" pitchFamily="34" charset="0"/>
                <a:ea typeface="Lato" panose="020F0502020204030203" pitchFamily="34" charset="0"/>
                <a:cs typeface="Lato" panose="020F0502020204030203" pitchFamily="34" charset="0"/>
              </a:defRPr>
            </a:pPr>
            <a:r>
              <a:rPr lang="en-US" sz="4000" b="1" i="0" dirty="0">
                <a:solidFill>
                  <a:schemeClr val="bg1"/>
                </a:solidFill>
                <a:latin typeface="Lato" panose="020F0502020204030203" pitchFamily="34" charset="0"/>
                <a:ea typeface="Lato" panose="020F0502020204030203" pitchFamily="34" charset="0"/>
                <a:cs typeface="Lato" panose="020F0502020204030203" pitchFamily="34" charset="0"/>
              </a:rPr>
              <a:t>Active</a:t>
            </a:r>
            <a:r>
              <a:rPr lang="en-US" sz="4000" b="1" i="0" baseline="0" dirty="0">
                <a:solidFill>
                  <a:schemeClr val="bg1"/>
                </a:solidFill>
                <a:latin typeface="Lato" panose="020F0502020204030203" pitchFamily="34" charset="0"/>
                <a:ea typeface="Lato" panose="020F0502020204030203" pitchFamily="34" charset="0"/>
                <a:cs typeface="Lato" panose="020F0502020204030203" pitchFamily="34" charset="0"/>
              </a:rPr>
              <a:t> Roster 2022 vs 2024</a:t>
            </a:r>
            <a:endParaRPr lang="en-US" sz="4000" b="1" i="0" dirty="0">
              <a:solidFill>
                <a:schemeClr val="bg1"/>
              </a:solidFill>
              <a:latin typeface="Lato" panose="020F0502020204030203" pitchFamily="34" charset="0"/>
              <a:ea typeface="Lato" panose="020F0502020204030203" pitchFamily="34" charset="0"/>
              <a:cs typeface="Lato" panose="020F0502020204030203" pitchFamily="34" charset="0"/>
            </a:endParaRPr>
          </a:p>
        </c:rich>
      </c:tx>
      <c:overlay val="0"/>
      <c:spPr>
        <a:noFill/>
        <a:ln>
          <a:noFill/>
        </a:ln>
        <a:effectLst/>
      </c:spPr>
      <c:txPr>
        <a:bodyPr rot="0" spcFirstLastPara="1" vertOverflow="ellipsis" vert="horz" wrap="square" anchor="ctr" anchorCtr="1"/>
        <a:lstStyle/>
        <a:p>
          <a:pPr>
            <a:defRPr sz="4000" b="1" i="0" u="none" strike="noStrike" kern="1200" spc="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barChart>
        <c:barDir val="col"/>
        <c:grouping val="clustered"/>
        <c:varyColors val="0"/>
        <c:ser>
          <c:idx val="0"/>
          <c:order val="0"/>
          <c:tx>
            <c:strRef>
              <c:f>Sheet1!$B$1</c:f>
              <c:strCache>
                <c:ptCount val="1"/>
                <c:pt idx="0">
                  <c:v>2022</c:v>
                </c:pt>
              </c:strCache>
            </c:strRef>
          </c:tx>
          <c:spPr>
            <a:solidFill>
              <a:schemeClr val="accent6"/>
            </a:solidFill>
            <a:ln>
              <a:noFill/>
            </a:ln>
            <a:effectLst/>
          </c:spPr>
          <c:invertIfNegative val="0"/>
          <c:cat>
            <c:strRef>
              <c:f>Sheet1!$A$2:$A$5</c:f>
              <c:strCache>
                <c:ptCount val="4"/>
                <c:pt idx="0">
                  <c:v>Certified Firefighters</c:v>
                </c:pt>
                <c:pt idx="1">
                  <c:v>Probationary Firefighters</c:v>
                </c:pt>
                <c:pt idx="2">
                  <c:v>Junior Firefighters</c:v>
                </c:pt>
                <c:pt idx="3">
                  <c:v>Fire Police Officers</c:v>
                </c:pt>
              </c:strCache>
            </c:strRef>
          </c:cat>
          <c:val>
            <c:numRef>
              <c:f>Sheet1!$B$2:$B$5</c:f>
              <c:numCache>
                <c:formatCode>General</c:formatCode>
                <c:ptCount val="4"/>
                <c:pt idx="0">
                  <c:v>31</c:v>
                </c:pt>
                <c:pt idx="1">
                  <c:v>3</c:v>
                </c:pt>
                <c:pt idx="2">
                  <c:v>6</c:v>
                </c:pt>
                <c:pt idx="3">
                  <c:v>7</c:v>
                </c:pt>
              </c:numCache>
            </c:numRef>
          </c:val>
          <c:extLst>
            <c:ext xmlns:c16="http://schemas.microsoft.com/office/drawing/2014/chart" uri="{C3380CC4-5D6E-409C-BE32-E72D297353CC}">
              <c16:uniqueId val="{00000000-306B-E249-92E3-32C4B16EF1B4}"/>
            </c:ext>
          </c:extLst>
        </c:ser>
        <c:ser>
          <c:idx val="1"/>
          <c:order val="1"/>
          <c:tx>
            <c:strRef>
              <c:f>Sheet1!$C$1</c:f>
              <c:strCache>
                <c:ptCount val="1"/>
                <c:pt idx="0">
                  <c:v>2024</c:v>
                </c:pt>
              </c:strCache>
            </c:strRef>
          </c:tx>
          <c:spPr>
            <a:solidFill>
              <a:schemeClr val="accent5"/>
            </a:solidFill>
            <a:ln>
              <a:noFill/>
            </a:ln>
            <a:effectLst/>
          </c:spPr>
          <c:invertIfNegative val="0"/>
          <c:cat>
            <c:strRef>
              <c:f>Sheet1!$A$2:$A$5</c:f>
              <c:strCache>
                <c:ptCount val="4"/>
                <c:pt idx="0">
                  <c:v>Certified Firefighters</c:v>
                </c:pt>
                <c:pt idx="1">
                  <c:v>Probationary Firefighters</c:v>
                </c:pt>
                <c:pt idx="2">
                  <c:v>Junior Firefighters</c:v>
                </c:pt>
                <c:pt idx="3">
                  <c:v>Fire Police Officers</c:v>
                </c:pt>
              </c:strCache>
            </c:strRef>
          </c:cat>
          <c:val>
            <c:numRef>
              <c:f>Sheet1!$C$2:$C$5</c:f>
              <c:numCache>
                <c:formatCode>General</c:formatCode>
                <c:ptCount val="4"/>
                <c:pt idx="0">
                  <c:v>50</c:v>
                </c:pt>
                <c:pt idx="1">
                  <c:v>4</c:v>
                </c:pt>
                <c:pt idx="2">
                  <c:v>6</c:v>
                </c:pt>
                <c:pt idx="3">
                  <c:v>16</c:v>
                </c:pt>
              </c:numCache>
            </c:numRef>
          </c:val>
          <c:extLst>
            <c:ext xmlns:c16="http://schemas.microsoft.com/office/drawing/2014/chart" uri="{C3380CC4-5D6E-409C-BE32-E72D297353CC}">
              <c16:uniqueId val="{00000001-306B-E249-92E3-32C4B16EF1B4}"/>
            </c:ext>
          </c:extLst>
        </c:ser>
        <c:dLbls>
          <c:showLegendKey val="0"/>
          <c:showVal val="0"/>
          <c:showCatName val="0"/>
          <c:showSerName val="0"/>
          <c:showPercent val="0"/>
          <c:showBubbleSize val="0"/>
        </c:dLbls>
        <c:gapWidth val="219"/>
        <c:overlap val="-27"/>
        <c:axId val="1962837151"/>
        <c:axId val="951882816"/>
      </c:barChart>
      <c:catAx>
        <c:axId val="1962837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pPr>
            <a:endParaRPr lang="en-US"/>
          </a:p>
        </c:txPr>
        <c:crossAx val="951882816"/>
        <c:crosses val="autoZero"/>
        <c:auto val="1"/>
        <c:lblAlgn val="ctr"/>
        <c:lblOffset val="100"/>
        <c:noMultiLvlLbl val="0"/>
      </c:catAx>
      <c:valAx>
        <c:axId val="951882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crossAx val="1962837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dirty="0">
                <a:solidFill>
                  <a:schemeClr val="bg1"/>
                </a:solidFill>
              </a:rPr>
              <a:t>LPFD Committed Staffing Hours by Quarter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barChart>
        <c:barDir val="col"/>
        <c:grouping val="stacked"/>
        <c:varyColors val="0"/>
        <c:ser>
          <c:idx val="0"/>
          <c:order val="0"/>
          <c:tx>
            <c:strRef>
              <c:f>'Staffing Hours'!$B$3</c:f>
              <c:strCache>
                <c:ptCount val="1"/>
                <c:pt idx="0">
                  <c:v>Duty Chief Hours</c:v>
                </c:pt>
              </c:strCache>
            </c:strRef>
          </c:tx>
          <c:spPr>
            <a:solidFill>
              <a:schemeClr val="bg2">
                <a:lumMod val="50000"/>
              </a:schemeClr>
            </a:solidFill>
            <a:ln>
              <a:noFill/>
            </a:ln>
            <a:effectLst/>
          </c:spPr>
          <c:invertIfNegative val="0"/>
          <c:cat>
            <c:strRef>
              <c:f>'Staffing Hours'!$A$4:$A$12</c:f>
              <c:strCache>
                <c:ptCount val="9"/>
                <c:pt idx="0">
                  <c:v>Nov 2022 - Jan 2023</c:v>
                </c:pt>
                <c:pt idx="1">
                  <c:v>Feb 2023 - Apr 2023</c:v>
                </c:pt>
                <c:pt idx="2">
                  <c:v>May 2023 - Jul 2023</c:v>
                </c:pt>
                <c:pt idx="3">
                  <c:v>Aug 2023 - Oct 2023</c:v>
                </c:pt>
                <c:pt idx="4">
                  <c:v>Nov 2023 - Jan 2024</c:v>
                </c:pt>
                <c:pt idx="5">
                  <c:v>Feb 2024 - Apr 2024</c:v>
                </c:pt>
                <c:pt idx="6">
                  <c:v>May 2024 - Jul 2024</c:v>
                </c:pt>
                <c:pt idx="7">
                  <c:v>Aug 2024 - Oct 2024</c:v>
                </c:pt>
                <c:pt idx="8">
                  <c:v>Nov 2024 - Jan 2025</c:v>
                </c:pt>
              </c:strCache>
            </c:strRef>
          </c:cat>
          <c:val>
            <c:numRef>
              <c:f>'Staffing Hours'!$B$4:$B$12</c:f>
              <c:numCache>
                <c:formatCode>_(* #,##0_);_(* \(#,##0\);_(* "-"??_);_(@_)</c:formatCode>
                <c:ptCount val="9"/>
                <c:pt idx="0">
                  <c:v>1204</c:v>
                </c:pt>
                <c:pt idx="1">
                  <c:v>1186</c:v>
                </c:pt>
                <c:pt idx="2">
                  <c:v>1199</c:v>
                </c:pt>
                <c:pt idx="3">
                  <c:v>1208</c:v>
                </c:pt>
                <c:pt idx="4">
                  <c:v>1196</c:v>
                </c:pt>
                <c:pt idx="5">
                  <c:v>1188</c:v>
                </c:pt>
                <c:pt idx="6">
                  <c:v>1204</c:v>
                </c:pt>
                <c:pt idx="7">
                  <c:v>1190</c:v>
                </c:pt>
                <c:pt idx="8">
                  <c:v>1268.02</c:v>
                </c:pt>
              </c:numCache>
            </c:numRef>
          </c:val>
          <c:extLst>
            <c:ext xmlns:c16="http://schemas.microsoft.com/office/drawing/2014/chart" uri="{C3380CC4-5D6E-409C-BE32-E72D297353CC}">
              <c16:uniqueId val="{00000000-FBEA-4D45-86DE-E9F69E26785D}"/>
            </c:ext>
          </c:extLst>
        </c:ser>
        <c:ser>
          <c:idx val="1"/>
          <c:order val="1"/>
          <c:tx>
            <c:strRef>
              <c:f>'Staffing Hours'!$C$3</c:f>
              <c:strCache>
                <c:ptCount val="1"/>
                <c:pt idx="0">
                  <c:v>ISS Hours</c:v>
                </c:pt>
              </c:strCache>
            </c:strRef>
          </c:tx>
          <c:spPr>
            <a:solidFill>
              <a:srgbClr val="FFC000"/>
            </a:solidFill>
            <a:ln>
              <a:noFill/>
            </a:ln>
            <a:effectLst/>
          </c:spPr>
          <c:invertIfNegative val="0"/>
          <c:cat>
            <c:strRef>
              <c:f>'Staffing Hours'!$A$4:$A$12</c:f>
              <c:strCache>
                <c:ptCount val="9"/>
                <c:pt idx="0">
                  <c:v>Nov 2022 - Jan 2023</c:v>
                </c:pt>
                <c:pt idx="1">
                  <c:v>Feb 2023 - Apr 2023</c:v>
                </c:pt>
                <c:pt idx="2">
                  <c:v>May 2023 - Jul 2023</c:v>
                </c:pt>
                <c:pt idx="3">
                  <c:v>Aug 2023 - Oct 2023</c:v>
                </c:pt>
                <c:pt idx="4">
                  <c:v>Nov 2023 - Jan 2024</c:v>
                </c:pt>
                <c:pt idx="5">
                  <c:v>Feb 2024 - Apr 2024</c:v>
                </c:pt>
                <c:pt idx="6">
                  <c:v>May 2024 - Jul 2024</c:v>
                </c:pt>
                <c:pt idx="7">
                  <c:v>Aug 2024 - Oct 2024</c:v>
                </c:pt>
                <c:pt idx="8">
                  <c:v>Nov 2024 - Jan 2025</c:v>
                </c:pt>
              </c:strCache>
            </c:strRef>
          </c:cat>
          <c:val>
            <c:numRef>
              <c:f>'Staffing Hours'!$C$4:$C$12</c:f>
              <c:numCache>
                <c:formatCode>_(* #,##0_);_(* \(#,##0\);_(* "-"??_);_(@_)</c:formatCode>
                <c:ptCount val="9"/>
                <c:pt idx="0">
                  <c:v>200</c:v>
                </c:pt>
                <c:pt idx="1">
                  <c:v>938</c:v>
                </c:pt>
                <c:pt idx="2">
                  <c:v>1370</c:v>
                </c:pt>
                <c:pt idx="3">
                  <c:v>1110</c:v>
                </c:pt>
                <c:pt idx="4">
                  <c:v>1591</c:v>
                </c:pt>
                <c:pt idx="5">
                  <c:v>1216</c:v>
                </c:pt>
                <c:pt idx="6">
                  <c:v>1363</c:v>
                </c:pt>
                <c:pt idx="7">
                  <c:v>2887</c:v>
                </c:pt>
                <c:pt idx="8">
                  <c:v>3884</c:v>
                </c:pt>
              </c:numCache>
            </c:numRef>
          </c:val>
          <c:extLst>
            <c:ext xmlns:c16="http://schemas.microsoft.com/office/drawing/2014/chart" uri="{C3380CC4-5D6E-409C-BE32-E72D297353CC}">
              <c16:uniqueId val="{00000001-FBEA-4D45-86DE-E9F69E26785D}"/>
            </c:ext>
          </c:extLst>
        </c:ser>
        <c:ser>
          <c:idx val="2"/>
          <c:order val="2"/>
          <c:tx>
            <c:strRef>
              <c:f>'Staffing Hours'!$D$3</c:f>
              <c:strCache>
                <c:ptCount val="1"/>
                <c:pt idx="0">
                  <c:v>CFH Hours</c:v>
                </c:pt>
              </c:strCache>
            </c:strRef>
          </c:tx>
          <c:spPr>
            <a:solidFill>
              <a:schemeClr val="accent3"/>
            </a:solidFill>
            <a:ln>
              <a:noFill/>
            </a:ln>
            <a:effectLst/>
          </c:spPr>
          <c:invertIfNegative val="0"/>
          <c:cat>
            <c:strRef>
              <c:f>'Staffing Hours'!$A$4:$A$12</c:f>
              <c:strCache>
                <c:ptCount val="9"/>
                <c:pt idx="0">
                  <c:v>Nov 2022 - Jan 2023</c:v>
                </c:pt>
                <c:pt idx="1">
                  <c:v>Feb 2023 - Apr 2023</c:v>
                </c:pt>
                <c:pt idx="2">
                  <c:v>May 2023 - Jul 2023</c:v>
                </c:pt>
                <c:pt idx="3">
                  <c:v>Aug 2023 - Oct 2023</c:v>
                </c:pt>
                <c:pt idx="4">
                  <c:v>Nov 2023 - Jan 2024</c:v>
                </c:pt>
                <c:pt idx="5">
                  <c:v>Feb 2024 - Apr 2024</c:v>
                </c:pt>
                <c:pt idx="6">
                  <c:v>May 2024 - Jul 2024</c:v>
                </c:pt>
                <c:pt idx="7">
                  <c:v>Aug 2024 - Oct 2024</c:v>
                </c:pt>
                <c:pt idx="8">
                  <c:v>Nov 2024 - Jan 2025</c:v>
                </c:pt>
              </c:strCache>
            </c:strRef>
          </c:cat>
          <c:val>
            <c:numRef>
              <c:f>'Staffing Hours'!$D$4:$D$12</c:f>
              <c:numCache>
                <c:formatCode>_(* #,##0_);_(* \(#,##0\);_(* "-"??_);_(@_)</c:formatCode>
                <c:ptCount val="9"/>
                <c:pt idx="0">
                  <c:v>4674.5</c:v>
                </c:pt>
                <c:pt idx="1">
                  <c:v>4802</c:v>
                </c:pt>
                <c:pt idx="2">
                  <c:v>4020</c:v>
                </c:pt>
                <c:pt idx="3">
                  <c:v>3712</c:v>
                </c:pt>
                <c:pt idx="4">
                  <c:v>3841</c:v>
                </c:pt>
                <c:pt idx="5">
                  <c:v>3842</c:v>
                </c:pt>
                <c:pt idx="6">
                  <c:v>4205</c:v>
                </c:pt>
                <c:pt idx="7">
                  <c:v>3131</c:v>
                </c:pt>
                <c:pt idx="8">
                  <c:v>2648</c:v>
                </c:pt>
              </c:numCache>
            </c:numRef>
          </c:val>
          <c:extLst>
            <c:ext xmlns:c16="http://schemas.microsoft.com/office/drawing/2014/chart" uri="{C3380CC4-5D6E-409C-BE32-E72D297353CC}">
              <c16:uniqueId val="{00000002-FBEA-4D45-86DE-E9F69E26785D}"/>
            </c:ext>
          </c:extLst>
        </c:ser>
        <c:dLbls>
          <c:showLegendKey val="0"/>
          <c:showVal val="0"/>
          <c:showCatName val="0"/>
          <c:showSerName val="0"/>
          <c:showPercent val="0"/>
          <c:showBubbleSize val="0"/>
        </c:dLbls>
        <c:gapWidth val="150"/>
        <c:overlap val="100"/>
        <c:axId val="192485056"/>
        <c:axId val="1968393264"/>
      </c:barChart>
      <c:lineChart>
        <c:grouping val="standard"/>
        <c:varyColors val="0"/>
        <c:ser>
          <c:idx val="3"/>
          <c:order val="3"/>
          <c:tx>
            <c:v>E53 Response Time</c:v>
          </c:tx>
          <c:spPr>
            <a:ln w="28575" cap="rnd">
              <a:solidFill>
                <a:schemeClr val="accent4"/>
              </a:solidFill>
              <a:round/>
            </a:ln>
            <a:effectLst/>
          </c:spPr>
          <c:marker>
            <c:symbol val="none"/>
          </c:marker>
          <c:val>
            <c:numRef>
              <c:f>'Apparatus Response Time'!$B$3:$B$12</c:f>
              <c:numCache>
                <c:formatCode>h:mm</c:formatCode>
                <c:ptCount val="10"/>
                <c:pt idx="0">
                  <c:v>0.2388888888888889</c:v>
                </c:pt>
                <c:pt idx="1">
                  <c:v>0.21527777777777779</c:v>
                </c:pt>
                <c:pt idx="2">
                  <c:v>0.22083333333333333</c:v>
                </c:pt>
                <c:pt idx="3">
                  <c:v>0.20069444444444445</c:v>
                </c:pt>
                <c:pt idx="4">
                  <c:v>0.19722222222222222</c:v>
                </c:pt>
                <c:pt idx="5">
                  <c:v>0.19027777777777777</c:v>
                </c:pt>
                <c:pt idx="6">
                  <c:v>0.19791666666666666</c:v>
                </c:pt>
                <c:pt idx="7">
                  <c:v>0.16597222222222222</c:v>
                </c:pt>
                <c:pt idx="8">
                  <c:v>0.14861111111111111</c:v>
                </c:pt>
              </c:numCache>
            </c:numRef>
          </c:val>
          <c:smooth val="0"/>
          <c:extLst>
            <c:ext xmlns:c16="http://schemas.microsoft.com/office/drawing/2014/chart" uri="{C3380CC4-5D6E-409C-BE32-E72D297353CC}">
              <c16:uniqueId val="{00000003-FBEA-4D45-86DE-E9F69E26785D}"/>
            </c:ext>
          </c:extLst>
        </c:ser>
        <c:dLbls>
          <c:showLegendKey val="0"/>
          <c:showVal val="0"/>
          <c:showCatName val="0"/>
          <c:showSerName val="0"/>
          <c:showPercent val="0"/>
          <c:showBubbleSize val="0"/>
        </c:dLbls>
        <c:marker val="1"/>
        <c:smooth val="0"/>
        <c:axId val="2000455808"/>
        <c:axId val="2000455328"/>
      </c:lineChart>
      <c:catAx>
        <c:axId val="192485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968393264"/>
        <c:crosses val="autoZero"/>
        <c:auto val="1"/>
        <c:lblAlgn val="ctr"/>
        <c:lblOffset val="100"/>
        <c:noMultiLvlLbl val="0"/>
      </c:catAx>
      <c:valAx>
        <c:axId val="1968393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Hours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485056"/>
        <c:crosses val="autoZero"/>
        <c:crossBetween val="between"/>
      </c:valAx>
      <c:valAx>
        <c:axId val="2000455328"/>
        <c:scaling>
          <c:orientation val="minMax"/>
          <c:min val="0.1"/>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Dispatch to Enroute Time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0455808"/>
        <c:crosses val="max"/>
        <c:crossBetween val="between"/>
      </c:valAx>
      <c:catAx>
        <c:axId val="2000455808"/>
        <c:scaling>
          <c:orientation val="minMax"/>
        </c:scaling>
        <c:delete val="1"/>
        <c:axPos val="b"/>
        <c:majorTickMark val="out"/>
        <c:minorTickMark val="none"/>
        <c:tickLblPos val="nextTo"/>
        <c:crossAx val="200045532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ADE470-52E6-43E9-B8DF-346035A0220C}" type="doc">
      <dgm:prSet loTypeId="urn:microsoft.com/office/officeart/2005/8/layout/chevron1" loCatId="process" qsTypeId="urn:microsoft.com/office/officeart/2005/8/quickstyle/simple1" qsCatId="simple" csTypeId="urn:microsoft.com/office/officeart/2005/8/colors/accent1_2" csCatId="accent1" phldr="1"/>
      <dgm:spPr/>
    </dgm:pt>
    <dgm:pt modelId="{C7377160-6247-4B90-85C3-6CD24B456B3C}">
      <dgm:prSet phldrT="[Text]"/>
      <dgm:spPr>
        <a:solidFill>
          <a:schemeClr val="accent3"/>
        </a:solidFill>
      </dgm:spPr>
      <dgm:t>
        <a:bodyPr/>
        <a:lstStyle/>
        <a:p>
          <a:r>
            <a:rPr lang="en-US" dirty="0"/>
            <a:t>Legacy Response Model</a:t>
          </a:r>
        </a:p>
      </dgm:t>
    </dgm:pt>
    <dgm:pt modelId="{6CD08222-1486-4CC2-AB5B-FAF8808B2534}" type="parTrans" cxnId="{DABD3E55-E18A-48B9-B797-D7FF25DBC62D}">
      <dgm:prSet/>
      <dgm:spPr/>
      <dgm:t>
        <a:bodyPr/>
        <a:lstStyle/>
        <a:p>
          <a:endParaRPr lang="en-US"/>
        </a:p>
      </dgm:t>
    </dgm:pt>
    <dgm:pt modelId="{E95172FE-B86B-497C-BD23-2B4AD4AD6440}" type="sibTrans" cxnId="{DABD3E55-E18A-48B9-B797-D7FF25DBC62D}">
      <dgm:prSet/>
      <dgm:spPr/>
      <dgm:t>
        <a:bodyPr/>
        <a:lstStyle/>
        <a:p>
          <a:endParaRPr lang="en-US"/>
        </a:p>
      </dgm:t>
    </dgm:pt>
    <dgm:pt modelId="{9AC716B4-1ED4-431F-8A9D-928121C5DEE5}">
      <dgm:prSet phldrT="[Text]"/>
      <dgm:spPr>
        <a:solidFill>
          <a:schemeClr val="accent3"/>
        </a:solidFill>
      </dgm:spPr>
      <dgm:t>
        <a:bodyPr/>
        <a:lstStyle/>
        <a:p>
          <a:r>
            <a:rPr lang="en-US" dirty="0"/>
            <a:t>Development of Committed Staffing Model and Implementation Plan</a:t>
          </a:r>
        </a:p>
      </dgm:t>
    </dgm:pt>
    <dgm:pt modelId="{31B695B7-021A-41B2-A286-B9DCB7F9E5CF}" type="parTrans" cxnId="{2390B4D5-0EEE-4268-8268-632F88D3761E}">
      <dgm:prSet/>
      <dgm:spPr/>
      <dgm:t>
        <a:bodyPr/>
        <a:lstStyle/>
        <a:p>
          <a:endParaRPr lang="en-US"/>
        </a:p>
      </dgm:t>
    </dgm:pt>
    <dgm:pt modelId="{DDAFDD68-6694-4A81-A930-88BF89142857}" type="sibTrans" cxnId="{2390B4D5-0EEE-4268-8268-632F88D3761E}">
      <dgm:prSet/>
      <dgm:spPr/>
      <dgm:t>
        <a:bodyPr/>
        <a:lstStyle/>
        <a:p>
          <a:endParaRPr lang="en-US"/>
        </a:p>
      </dgm:t>
    </dgm:pt>
    <dgm:pt modelId="{B03E4BE0-FDEF-40E0-B1D7-D2314EEA1AF5}">
      <dgm:prSet phldrT="[Text]"/>
      <dgm:spPr>
        <a:solidFill>
          <a:srgbClr val="FFC000"/>
        </a:solidFill>
      </dgm:spPr>
      <dgm:t>
        <a:bodyPr/>
        <a:lstStyle/>
        <a:p>
          <a:r>
            <a:rPr lang="en-US" dirty="0"/>
            <a:t>Lower Providence Township Support and Funding</a:t>
          </a:r>
        </a:p>
      </dgm:t>
    </dgm:pt>
    <dgm:pt modelId="{5F848A4E-6C73-4089-A617-FEDFF862A97C}" type="parTrans" cxnId="{4A8D5678-D0DA-4F1C-9647-68B03EF0502C}">
      <dgm:prSet/>
      <dgm:spPr/>
      <dgm:t>
        <a:bodyPr/>
        <a:lstStyle/>
        <a:p>
          <a:endParaRPr lang="en-US"/>
        </a:p>
      </dgm:t>
    </dgm:pt>
    <dgm:pt modelId="{A2D66B05-6EC3-41AA-840B-4F47AD690E9B}" type="sibTrans" cxnId="{4A8D5678-D0DA-4F1C-9647-68B03EF0502C}">
      <dgm:prSet/>
      <dgm:spPr/>
      <dgm:t>
        <a:bodyPr/>
        <a:lstStyle/>
        <a:p>
          <a:endParaRPr lang="en-US"/>
        </a:p>
      </dgm:t>
    </dgm:pt>
    <dgm:pt modelId="{30274CE5-1514-463A-ADAE-05891FEE66DF}">
      <dgm:prSet phldrT="[Text]"/>
      <dgm:spPr>
        <a:solidFill>
          <a:schemeClr val="accent3"/>
        </a:solidFill>
      </dgm:spPr>
      <dgm:t>
        <a:bodyPr/>
        <a:lstStyle/>
        <a:p>
          <a:r>
            <a:rPr lang="en-US" dirty="0"/>
            <a:t>Station 53A Renovation Funding Sought</a:t>
          </a:r>
        </a:p>
      </dgm:t>
    </dgm:pt>
    <dgm:pt modelId="{4C3AE891-F78C-49C4-960D-E8D019ABC77A}" type="parTrans" cxnId="{700816D0-DE4F-4DD3-965C-E6AC492C4646}">
      <dgm:prSet/>
      <dgm:spPr/>
      <dgm:t>
        <a:bodyPr/>
        <a:lstStyle/>
        <a:p>
          <a:endParaRPr lang="en-US"/>
        </a:p>
      </dgm:t>
    </dgm:pt>
    <dgm:pt modelId="{F790C9EA-7A79-4766-B942-C80E721D83D7}" type="sibTrans" cxnId="{700816D0-DE4F-4DD3-965C-E6AC492C4646}">
      <dgm:prSet/>
      <dgm:spPr/>
      <dgm:t>
        <a:bodyPr/>
        <a:lstStyle/>
        <a:p>
          <a:endParaRPr lang="en-US"/>
        </a:p>
      </dgm:t>
    </dgm:pt>
    <dgm:pt modelId="{D6450A79-7503-4477-82D9-AAE53239FF92}">
      <dgm:prSet phldrT="[Text]"/>
      <dgm:spPr>
        <a:solidFill>
          <a:schemeClr val="accent3"/>
        </a:solidFill>
      </dgm:spPr>
      <dgm:t>
        <a:bodyPr/>
        <a:lstStyle/>
        <a:p>
          <a:r>
            <a:rPr lang="en-US" dirty="0"/>
            <a:t>Station 53A Renovations Completed</a:t>
          </a:r>
        </a:p>
      </dgm:t>
    </dgm:pt>
    <dgm:pt modelId="{87DBD459-EBCC-435D-A792-C17FAE440E98}" type="parTrans" cxnId="{10D130E5-6611-445C-AF6E-BD2F027F9608}">
      <dgm:prSet/>
      <dgm:spPr/>
      <dgm:t>
        <a:bodyPr/>
        <a:lstStyle/>
        <a:p>
          <a:endParaRPr lang="en-US"/>
        </a:p>
      </dgm:t>
    </dgm:pt>
    <dgm:pt modelId="{C0398F0C-7362-4DCC-B628-F8D23CC87873}" type="sibTrans" cxnId="{10D130E5-6611-445C-AF6E-BD2F027F9608}">
      <dgm:prSet/>
      <dgm:spPr/>
      <dgm:t>
        <a:bodyPr/>
        <a:lstStyle/>
        <a:p>
          <a:endParaRPr lang="en-US"/>
        </a:p>
      </dgm:t>
    </dgm:pt>
    <dgm:pt modelId="{AF1BA010-E924-4798-A1D2-52C415786A48}">
      <dgm:prSet phldrT="[Text]"/>
      <dgm:spPr>
        <a:solidFill>
          <a:schemeClr val="accent3"/>
        </a:solidFill>
      </dgm:spPr>
      <dgm:t>
        <a:bodyPr/>
        <a:lstStyle/>
        <a:p>
          <a:r>
            <a:rPr lang="en-US" dirty="0"/>
            <a:t>Department Decision to Pursue Improved Staffing Model</a:t>
          </a:r>
        </a:p>
      </dgm:t>
    </dgm:pt>
    <dgm:pt modelId="{E4696A2F-0264-4F76-B3CD-6E90D92A176E}" type="parTrans" cxnId="{3606526B-5662-448A-874B-7AD3197EA31E}">
      <dgm:prSet/>
      <dgm:spPr/>
      <dgm:t>
        <a:bodyPr/>
        <a:lstStyle/>
        <a:p>
          <a:endParaRPr lang="en-US"/>
        </a:p>
      </dgm:t>
    </dgm:pt>
    <dgm:pt modelId="{F44CADA0-8BC4-48B6-826D-23B641F8F4E5}" type="sibTrans" cxnId="{3606526B-5662-448A-874B-7AD3197EA31E}">
      <dgm:prSet/>
      <dgm:spPr/>
      <dgm:t>
        <a:bodyPr/>
        <a:lstStyle/>
        <a:p>
          <a:endParaRPr lang="en-US"/>
        </a:p>
      </dgm:t>
    </dgm:pt>
    <dgm:pt modelId="{29142918-34CA-43C9-891B-56952A3058AB}" type="pres">
      <dgm:prSet presAssocID="{06ADE470-52E6-43E9-B8DF-346035A0220C}" presName="Name0" presStyleCnt="0">
        <dgm:presLayoutVars>
          <dgm:dir/>
          <dgm:animLvl val="lvl"/>
          <dgm:resizeHandles val="exact"/>
        </dgm:presLayoutVars>
      </dgm:prSet>
      <dgm:spPr/>
    </dgm:pt>
    <dgm:pt modelId="{7712A71A-BB61-4F3A-92B0-96DE88F619C1}" type="pres">
      <dgm:prSet presAssocID="{C7377160-6247-4B90-85C3-6CD24B456B3C}" presName="parTxOnly" presStyleLbl="node1" presStyleIdx="0" presStyleCnt="6">
        <dgm:presLayoutVars>
          <dgm:chMax val="0"/>
          <dgm:chPref val="0"/>
          <dgm:bulletEnabled val="1"/>
        </dgm:presLayoutVars>
      </dgm:prSet>
      <dgm:spPr/>
    </dgm:pt>
    <dgm:pt modelId="{A9960AB0-EAC4-410B-B78D-4C4B6C1F4876}" type="pres">
      <dgm:prSet presAssocID="{E95172FE-B86B-497C-BD23-2B4AD4AD6440}" presName="parTxOnlySpace" presStyleCnt="0"/>
      <dgm:spPr/>
    </dgm:pt>
    <dgm:pt modelId="{B0EF8BCC-528C-434D-B2DE-A28473D68CAC}" type="pres">
      <dgm:prSet presAssocID="{AF1BA010-E924-4798-A1D2-52C415786A48}" presName="parTxOnly" presStyleLbl="node1" presStyleIdx="1" presStyleCnt="6">
        <dgm:presLayoutVars>
          <dgm:chMax val="0"/>
          <dgm:chPref val="0"/>
          <dgm:bulletEnabled val="1"/>
        </dgm:presLayoutVars>
      </dgm:prSet>
      <dgm:spPr/>
    </dgm:pt>
    <dgm:pt modelId="{941F0061-FDF1-474C-A84F-290F400F55CE}" type="pres">
      <dgm:prSet presAssocID="{F44CADA0-8BC4-48B6-826D-23B641F8F4E5}" presName="parTxOnlySpace" presStyleCnt="0"/>
      <dgm:spPr/>
    </dgm:pt>
    <dgm:pt modelId="{0E4AAC93-5ED5-4666-BC4C-97A019772847}" type="pres">
      <dgm:prSet presAssocID="{9AC716B4-1ED4-431F-8A9D-928121C5DEE5}" presName="parTxOnly" presStyleLbl="node1" presStyleIdx="2" presStyleCnt="6">
        <dgm:presLayoutVars>
          <dgm:chMax val="0"/>
          <dgm:chPref val="0"/>
          <dgm:bulletEnabled val="1"/>
        </dgm:presLayoutVars>
      </dgm:prSet>
      <dgm:spPr/>
    </dgm:pt>
    <dgm:pt modelId="{B32D718D-F444-4BF1-B049-D1C8171DEE80}" type="pres">
      <dgm:prSet presAssocID="{DDAFDD68-6694-4A81-A930-88BF89142857}" presName="parTxOnlySpace" presStyleCnt="0"/>
      <dgm:spPr/>
    </dgm:pt>
    <dgm:pt modelId="{87122E9C-9675-4B17-AD66-4526B87FC515}" type="pres">
      <dgm:prSet presAssocID="{B03E4BE0-FDEF-40E0-B1D7-D2314EEA1AF5}" presName="parTxOnly" presStyleLbl="node1" presStyleIdx="3" presStyleCnt="6">
        <dgm:presLayoutVars>
          <dgm:chMax val="0"/>
          <dgm:chPref val="0"/>
          <dgm:bulletEnabled val="1"/>
        </dgm:presLayoutVars>
      </dgm:prSet>
      <dgm:spPr/>
    </dgm:pt>
    <dgm:pt modelId="{72C73406-2288-48F9-83CD-EBDF0E5D635C}" type="pres">
      <dgm:prSet presAssocID="{A2D66B05-6EC3-41AA-840B-4F47AD690E9B}" presName="parTxOnlySpace" presStyleCnt="0"/>
      <dgm:spPr/>
    </dgm:pt>
    <dgm:pt modelId="{7A5B0607-A442-40B9-8A33-B0D08A2E6B52}" type="pres">
      <dgm:prSet presAssocID="{30274CE5-1514-463A-ADAE-05891FEE66DF}" presName="parTxOnly" presStyleLbl="node1" presStyleIdx="4" presStyleCnt="6">
        <dgm:presLayoutVars>
          <dgm:chMax val="0"/>
          <dgm:chPref val="0"/>
          <dgm:bulletEnabled val="1"/>
        </dgm:presLayoutVars>
      </dgm:prSet>
      <dgm:spPr/>
    </dgm:pt>
    <dgm:pt modelId="{BD42CE09-937B-4F29-B20E-E6CA7AF98BA1}" type="pres">
      <dgm:prSet presAssocID="{F790C9EA-7A79-4766-B942-C80E721D83D7}" presName="parTxOnlySpace" presStyleCnt="0"/>
      <dgm:spPr/>
    </dgm:pt>
    <dgm:pt modelId="{5B5DD1AB-C040-4BBA-8DDB-51F0F8576778}" type="pres">
      <dgm:prSet presAssocID="{D6450A79-7503-4477-82D9-AAE53239FF92}" presName="parTxOnly" presStyleLbl="node1" presStyleIdx="5" presStyleCnt="6">
        <dgm:presLayoutVars>
          <dgm:chMax val="0"/>
          <dgm:chPref val="0"/>
          <dgm:bulletEnabled val="1"/>
        </dgm:presLayoutVars>
      </dgm:prSet>
      <dgm:spPr/>
    </dgm:pt>
  </dgm:ptLst>
  <dgm:cxnLst>
    <dgm:cxn modelId="{1CFD9C1C-F994-4409-BE79-3A3748B02450}" type="presOf" srcId="{06ADE470-52E6-43E9-B8DF-346035A0220C}" destId="{29142918-34CA-43C9-891B-56952A3058AB}" srcOrd="0" destOrd="0" presId="urn:microsoft.com/office/officeart/2005/8/layout/chevron1"/>
    <dgm:cxn modelId="{0575D742-01DA-416D-8A26-A3CBA808BAEC}" type="presOf" srcId="{D6450A79-7503-4477-82D9-AAE53239FF92}" destId="{5B5DD1AB-C040-4BBA-8DDB-51F0F8576778}" srcOrd="0" destOrd="0" presId="urn:microsoft.com/office/officeart/2005/8/layout/chevron1"/>
    <dgm:cxn modelId="{3606526B-5662-448A-874B-7AD3197EA31E}" srcId="{06ADE470-52E6-43E9-B8DF-346035A0220C}" destId="{AF1BA010-E924-4798-A1D2-52C415786A48}" srcOrd="1" destOrd="0" parTransId="{E4696A2F-0264-4F76-B3CD-6E90D92A176E}" sibTransId="{F44CADA0-8BC4-48B6-826D-23B641F8F4E5}"/>
    <dgm:cxn modelId="{DABD3E55-E18A-48B9-B797-D7FF25DBC62D}" srcId="{06ADE470-52E6-43E9-B8DF-346035A0220C}" destId="{C7377160-6247-4B90-85C3-6CD24B456B3C}" srcOrd="0" destOrd="0" parTransId="{6CD08222-1486-4CC2-AB5B-FAF8808B2534}" sibTransId="{E95172FE-B86B-497C-BD23-2B4AD4AD6440}"/>
    <dgm:cxn modelId="{BC9D0757-2A38-446B-8BC9-261D3F014242}" type="presOf" srcId="{30274CE5-1514-463A-ADAE-05891FEE66DF}" destId="{7A5B0607-A442-40B9-8A33-B0D08A2E6B52}" srcOrd="0" destOrd="0" presId="urn:microsoft.com/office/officeart/2005/8/layout/chevron1"/>
    <dgm:cxn modelId="{4A8D5678-D0DA-4F1C-9647-68B03EF0502C}" srcId="{06ADE470-52E6-43E9-B8DF-346035A0220C}" destId="{B03E4BE0-FDEF-40E0-B1D7-D2314EEA1AF5}" srcOrd="3" destOrd="0" parTransId="{5F848A4E-6C73-4089-A617-FEDFF862A97C}" sibTransId="{A2D66B05-6EC3-41AA-840B-4F47AD690E9B}"/>
    <dgm:cxn modelId="{EDA20D8F-3466-405E-A7C1-794E5C30E789}" type="presOf" srcId="{9AC716B4-1ED4-431F-8A9D-928121C5DEE5}" destId="{0E4AAC93-5ED5-4666-BC4C-97A019772847}" srcOrd="0" destOrd="0" presId="urn:microsoft.com/office/officeart/2005/8/layout/chevron1"/>
    <dgm:cxn modelId="{14EEB39A-2CE5-45C6-953D-D0442AC0F50D}" type="presOf" srcId="{AF1BA010-E924-4798-A1D2-52C415786A48}" destId="{B0EF8BCC-528C-434D-B2DE-A28473D68CAC}" srcOrd="0" destOrd="0" presId="urn:microsoft.com/office/officeart/2005/8/layout/chevron1"/>
    <dgm:cxn modelId="{700816D0-DE4F-4DD3-965C-E6AC492C4646}" srcId="{06ADE470-52E6-43E9-B8DF-346035A0220C}" destId="{30274CE5-1514-463A-ADAE-05891FEE66DF}" srcOrd="4" destOrd="0" parTransId="{4C3AE891-F78C-49C4-960D-E8D019ABC77A}" sibTransId="{F790C9EA-7A79-4766-B942-C80E721D83D7}"/>
    <dgm:cxn modelId="{2390B4D5-0EEE-4268-8268-632F88D3761E}" srcId="{06ADE470-52E6-43E9-B8DF-346035A0220C}" destId="{9AC716B4-1ED4-431F-8A9D-928121C5DEE5}" srcOrd="2" destOrd="0" parTransId="{31B695B7-021A-41B2-A286-B9DCB7F9E5CF}" sibTransId="{DDAFDD68-6694-4A81-A930-88BF89142857}"/>
    <dgm:cxn modelId="{2DC968DD-9FC6-48B7-8132-A531CD336F4B}" type="presOf" srcId="{C7377160-6247-4B90-85C3-6CD24B456B3C}" destId="{7712A71A-BB61-4F3A-92B0-96DE88F619C1}" srcOrd="0" destOrd="0" presId="urn:microsoft.com/office/officeart/2005/8/layout/chevron1"/>
    <dgm:cxn modelId="{10D130E5-6611-445C-AF6E-BD2F027F9608}" srcId="{06ADE470-52E6-43E9-B8DF-346035A0220C}" destId="{D6450A79-7503-4477-82D9-AAE53239FF92}" srcOrd="5" destOrd="0" parTransId="{87DBD459-EBCC-435D-A792-C17FAE440E98}" sibTransId="{C0398F0C-7362-4DCC-B628-F8D23CC87873}"/>
    <dgm:cxn modelId="{1BF3BBE5-FA7B-4F6A-9FD6-ACB52053C00E}" type="presOf" srcId="{B03E4BE0-FDEF-40E0-B1D7-D2314EEA1AF5}" destId="{87122E9C-9675-4B17-AD66-4526B87FC515}" srcOrd="0" destOrd="0" presId="urn:microsoft.com/office/officeart/2005/8/layout/chevron1"/>
    <dgm:cxn modelId="{2399F5D2-4BF7-4A7B-ADCA-021DCE77E869}" type="presParOf" srcId="{29142918-34CA-43C9-891B-56952A3058AB}" destId="{7712A71A-BB61-4F3A-92B0-96DE88F619C1}" srcOrd="0" destOrd="0" presId="urn:microsoft.com/office/officeart/2005/8/layout/chevron1"/>
    <dgm:cxn modelId="{13FA5E44-3B42-44B4-9C6D-DE889DFC2E72}" type="presParOf" srcId="{29142918-34CA-43C9-891B-56952A3058AB}" destId="{A9960AB0-EAC4-410B-B78D-4C4B6C1F4876}" srcOrd="1" destOrd="0" presId="urn:microsoft.com/office/officeart/2005/8/layout/chevron1"/>
    <dgm:cxn modelId="{BA2D72FB-7BFA-4FBE-AC12-9756341F77B3}" type="presParOf" srcId="{29142918-34CA-43C9-891B-56952A3058AB}" destId="{B0EF8BCC-528C-434D-B2DE-A28473D68CAC}" srcOrd="2" destOrd="0" presId="urn:microsoft.com/office/officeart/2005/8/layout/chevron1"/>
    <dgm:cxn modelId="{467EF116-75D8-4ACF-BE97-AB17D5A7F2FE}" type="presParOf" srcId="{29142918-34CA-43C9-891B-56952A3058AB}" destId="{941F0061-FDF1-474C-A84F-290F400F55CE}" srcOrd="3" destOrd="0" presId="urn:microsoft.com/office/officeart/2005/8/layout/chevron1"/>
    <dgm:cxn modelId="{594C4ACE-246E-4D62-B2DF-8A5B0D62ABE8}" type="presParOf" srcId="{29142918-34CA-43C9-891B-56952A3058AB}" destId="{0E4AAC93-5ED5-4666-BC4C-97A019772847}" srcOrd="4" destOrd="0" presId="urn:microsoft.com/office/officeart/2005/8/layout/chevron1"/>
    <dgm:cxn modelId="{A42B8961-0594-4F76-A1D5-0149F007341A}" type="presParOf" srcId="{29142918-34CA-43C9-891B-56952A3058AB}" destId="{B32D718D-F444-4BF1-B049-D1C8171DEE80}" srcOrd="5" destOrd="0" presId="urn:microsoft.com/office/officeart/2005/8/layout/chevron1"/>
    <dgm:cxn modelId="{A716529E-D22A-43A2-827A-835223E70C0B}" type="presParOf" srcId="{29142918-34CA-43C9-891B-56952A3058AB}" destId="{87122E9C-9675-4B17-AD66-4526B87FC515}" srcOrd="6" destOrd="0" presId="urn:microsoft.com/office/officeart/2005/8/layout/chevron1"/>
    <dgm:cxn modelId="{184DF89A-2292-4AB2-B14F-5E7EE83BD91C}" type="presParOf" srcId="{29142918-34CA-43C9-891B-56952A3058AB}" destId="{72C73406-2288-48F9-83CD-EBDF0E5D635C}" srcOrd="7" destOrd="0" presId="urn:microsoft.com/office/officeart/2005/8/layout/chevron1"/>
    <dgm:cxn modelId="{1A200103-B47A-4B82-B15C-B364068ECFCE}" type="presParOf" srcId="{29142918-34CA-43C9-891B-56952A3058AB}" destId="{7A5B0607-A442-40B9-8A33-B0D08A2E6B52}" srcOrd="8" destOrd="0" presId="urn:microsoft.com/office/officeart/2005/8/layout/chevron1"/>
    <dgm:cxn modelId="{99046A15-6F48-4A86-87B9-E988240C3BA5}" type="presParOf" srcId="{29142918-34CA-43C9-891B-56952A3058AB}" destId="{BD42CE09-937B-4F29-B20E-E6CA7AF98BA1}" srcOrd="9" destOrd="0" presId="urn:microsoft.com/office/officeart/2005/8/layout/chevron1"/>
    <dgm:cxn modelId="{B6D16B38-F042-459B-88CD-29B664B7BD0C}" type="presParOf" srcId="{29142918-34CA-43C9-891B-56952A3058AB}" destId="{5B5DD1AB-C040-4BBA-8DDB-51F0F8576778}"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2A71A-BB61-4F3A-92B0-96DE88F619C1}">
      <dsp:nvSpPr>
        <dsp:cNvPr id="0" name=""/>
        <dsp:cNvSpPr/>
      </dsp:nvSpPr>
      <dsp:spPr>
        <a:xfrm>
          <a:off x="10868" y="1899206"/>
          <a:ext cx="4043204" cy="1617281"/>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Legacy Response Model</a:t>
          </a:r>
        </a:p>
      </dsp:txBody>
      <dsp:txXfrm>
        <a:off x="819509" y="1899206"/>
        <a:ext cx="2425923" cy="1617281"/>
      </dsp:txXfrm>
    </dsp:sp>
    <dsp:sp modelId="{B0EF8BCC-528C-434D-B2DE-A28473D68CAC}">
      <dsp:nvSpPr>
        <dsp:cNvPr id="0" name=""/>
        <dsp:cNvSpPr/>
      </dsp:nvSpPr>
      <dsp:spPr>
        <a:xfrm>
          <a:off x="3649752" y="1899206"/>
          <a:ext cx="4043204" cy="1617281"/>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Department Decision to Pursue Improved Staffing Model</a:t>
          </a:r>
        </a:p>
      </dsp:txBody>
      <dsp:txXfrm>
        <a:off x="4458393" y="1899206"/>
        <a:ext cx="2425923" cy="1617281"/>
      </dsp:txXfrm>
    </dsp:sp>
    <dsp:sp modelId="{0E4AAC93-5ED5-4666-BC4C-97A019772847}">
      <dsp:nvSpPr>
        <dsp:cNvPr id="0" name=""/>
        <dsp:cNvSpPr/>
      </dsp:nvSpPr>
      <dsp:spPr>
        <a:xfrm>
          <a:off x="7288637" y="1899206"/>
          <a:ext cx="4043204" cy="1617281"/>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Development of Committed Staffing Model and Implementation Plan</a:t>
          </a:r>
        </a:p>
      </dsp:txBody>
      <dsp:txXfrm>
        <a:off x="8097278" y="1899206"/>
        <a:ext cx="2425923" cy="1617281"/>
      </dsp:txXfrm>
    </dsp:sp>
    <dsp:sp modelId="{87122E9C-9675-4B17-AD66-4526B87FC515}">
      <dsp:nvSpPr>
        <dsp:cNvPr id="0" name=""/>
        <dsp:cNvSpPr/>
      </dsp:nvSpPr>
      <dsp:spPr>
        <a:xfrm>
          <a:off x="10927521" y="1899206"/>
          <a:ext cx="4043204" cy="1617281"/>
        </a:xfrm>
        <a:prstGeom prst="chevron">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Lower Providence Township Support and Funding</a:t>
          </a:r>
        </a:p>
      </dsp:txBody>
      <dsp:txXfrm>
        <a:off x="11736162" y="1899206"/>
        <a:ext cx="2425923" cy="1617281"/>
      </dsp:txXfrm>
    </dsp:sp>
    <dsp:sp modelId="{7A5B0607-A442-40B9-8A33-B0D08A2E6B52}">
      <dsp:nvSpPr>
        <dsp:cNvPr id="0" name=""/>
        <dsp:cNvSpPr/>
      </dsp:nvSpPr>
      <dsp:spPr>
        <a:xfrm>
          <a:off x="14566405" y="1899206"/>
          <a:ext cx="4043204" cy="1617281"/>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Station 53A Renovation Funding Sought</a:t>
          </a:r>
        </a:p>
      </dsp:txBody>
      <dsp:txXfrm>
        <a:off x="15375046" y="1899206"/>
        <a:ext cx="2425923" cy="1617281"/>
      </dsp:txXfrm>
    </dsp:sp>
    <dsp:sp modelId="{5B5DD1AB-C040-4BBA-8DDB-51F0F8576778}">
      <dsp:nvSpPr>
        <dsp:cNvPr id="0" name=""/>
        <dsp:cNvSpPr/>
      </dsp:nvSpPr>
      <dsp:spPr>
        <a:xfrm>
          <a:off x="18205289" y="1899206"/>
          <a:ext cx="4043204" cy="1617281"/>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Station 53A Renovations Completed</a:t>
          </a:r>
        </a:p>
      </dsp:txBody>
      <dsp:txXfrm>
        <a:off x="19013930" y="1899206"/>
        <a:ext cx="2425923" cy="161728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ตัวแทนวันที่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DD9FE2F-AE6E-4FD8-BECB-DC8C512CD42F}" type="datetimeFigureOut">
              <a:rPr lang="th-TH" smtClean="0"/>
              <a:t>05/03/68</a:t>
            </a:fld>
            <a:endParaRPr lang="th-TH" dirty="0"/>
          </a:p>
        </p:txBody>
      </p:sp>
      <p:sp>
        <p:nvSpPr>
          <p:cNvPr id="4" name="ตัวแทนท้ายกระดา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th-TH" dirty="0"/>
          </a:p>
        </p:txBody>
      </p:sp>
      <p:sp>
        <p:nvSpPr>
          <p:cNvPr id="5" name="ตัวแทนหมายเลขภาพนิ่ง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B8AE7EA-B5BD-4D93-8E46-73D2BC611ACE}" type="slidenum">
              <a:rPr lang="th-TH" smtClean="0"/>
              <a:t>‹#›</a:t>
            </a:fld>
            <a:endParaRPr lang="th-TH" dirty="0"/>
          </a:p>
        </p:txBody>
      </p:sp>
      <p:sp>
        <p:nvSpPr>
          <p:cNvPr id="6" name="ตัวแทนหัวกระดาษ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h-TH" dirty="0"/>
          </a:p>
        </p:txBody>
      </p:sp>
    </p:spTree>
    <p:extLst>
      <p:ext uri="{BB962C8B-B14F-4D97-AF65-F5344CB8AC3E}">
        <p14:creationId xmlns:p14="http://schemas.microsoft.com/office/powerpoint/2010/main" val="1114204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h-TH" dirty="0"/>
          </a:p>
        </p:txBody>
      </p:sp>
      <p:sp>
        <p:nvSpPr>
          <p:cNvPr id="3" name="ตัวแทนวันที่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87E8A8-1621-45EB-AF69-A1465D0E4D1A}" type="datetimeFigureOut">
              <a:rPr lang="th-TH" smtClean="0"/>
              <a:t>05/03/68</a:t>
            </a:fld>
            <a:endParaRPr lang="th-TH" dirty="0"/>
          </a:p>
        </p:txBody>
      </p:sp>
      <p:sp>
        <p:nvSpPr>
          <p:cNvPr id="4" name="ตัวแทนรูปบนภาพนิ่ง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th-TH" dirty="0"/>
          </a:p>
        </p:txBody>
      </p:sp>
      <p:sp>
        <p:nvSpPr>
          <p:cNvPr id="5" name="ตัวแทนบันทึกย่อ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6" name="ตัวแทนท้ายกระดา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h-TH" dirty="0"/>
          </a:p>
        </p:txBody>
      </p:sp>
      <p:sp>
        <p:nvSpPr>
          <p:cNvPr id="7" name="ตัวแทนหมายเลขภาพนิ่ง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8CD501-6BB7-45B6-B183-6435F0E3813A}" type="slidenum">
              <a:rPr lang="th-TH" smtClean="0"/>
              <a:t>‹#›</a:t>
            </a:fld>
            <a:endParaRPr lang="th-TH" dirty="0"/>
          </a:p>
        </p:txBody>
      </p:sp>
    </p:spTree>
    <p:extLst>
      <p:ext uri="{BB962C8B-B14F-4D97-AF65-F5344CB8AC3E}">
        <p14:creationId xmlns:p14="http://schemas.microsoft.com/office/powerpoint/2010/main" val="2234148546"/>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1</a:t>
            </a:fld>
            <a:endParaRPr lang="th-TH" dirty="0"/>
          </a:p>
        </p:txBody>
      </p:sp>
    </p:spTree>
    <p:extLst>
      <p:ext uri="{BB962C8B-B14F-4D97-AF65-F5344CB8AC3E}">
        <p14:creationId xmlns:p14="http://schemas.microsoft.com/office/powerpoint/2010/main" val="218907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10</a:t>
            </a:fld>
            <a:endParaRPr lang="th-TH" dirty="0"/>
          </a:p>
        </p:txBody>
      </p:sp>
    </p:spTree>
    <p:extLst>
      <p:ext uri="{BB962C8B-B14F-4D97-AF65-F5344CB8AC3E}">
        <p14:creationId xmlns:p14="http://schemas.microsoft.com/office/powerpoint/2010/main" val="486899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F5D92-AE56-E838-663A-1E6E6F13E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2E073-D602-6D46-DCDF-8393A0F004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D687A-5855-F1BB-5C17-1D56C83196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8EB67E-890B-48B1-5047-836A31EDB6B2}"/>
              </a:ext>
            </a:extLst>
          </p:cNvPr>
          <p:cNvSpPr>
            <a:spLocks noGrp="1"/>
          </p:cNvSpPr>
          <p:nvPr>
            <p:ph type="sldNum" sz="quarter" idx="10"/>
          </p:nvPr>
        </p:nvSpPr>
        <p:spPr/>
        <p:txBody>
          <a:bodyPr/>
          <a:lstStyle/>
          <a:p>
            <a:fld id="{6B8CD501-6BB7-45B6-B183-6435F0E3813A}" type="slidenum">
              <a:rPr lang="th-TH" smtClean="0"/>
              <a:t>11</a:t>
            </a:fld>
            <a:endParaRPr lang="th-TH" dirty="0"/>
          </a:p>
        </p:txBody>
      </p:sp>
    </p:spTree>
    <p:extLst>
      <p:ext uri="{BB962C8B-B14F-4D97-AF65-F5344CB8AC3E}">
        <p14:creationId xmlns:p14="http://schemas.microsoft.com/office/powerpoint/2010/main" val="782752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86D4D-3D57-9B70-6796-6256F81DCB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F259D-1FF8-3C86-22CE-958F7BA2D4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ACDE9-0091-09FB-9C2D-B28989C6E4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33B9AC-8DDC-2C8E-EA1C-6F903A3FAF75}"/>
              </a:ext>
            </a:extLst>
          </p:cNvPr>
          <p:cNvSpPr>
            <a:spLocks noGrp="1"/>
          </p:cNvSpPr>
          <p:nvPr>
            <p:ph type="sldNum" sz="quarter" idx="10"/>
          </p:nvPr>
        </p:nvSpPr>
        <p:spPr/>
        <p:txBody>
          <a:bodyPr/>
          <a:lstStyle/>
          <a:p>
            <a:fld id="{6B8CD501-6BB7-45B6-B183-6435F0E3813A}" type="slidenum">
              <a:rPr lang="th-TH" smtClean="0"/>
              <a:t>12</a:t>
            </a:fld>
            <a:endParaRPr lang="th-TH" dirty="0"/>
          </a:p>
        </p:txBody>
      </p:sp>
    </p:spTree>
    <p:extLst>
      <p:ext uri="{BB962C8B-B14F-4D97-AF65-F5344CB8AC3E}">
        <p14:creationId xmlns:p14="http://schemas.microsoft.com/office/powerpoint/2010/main" val="3425917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13</a:t>
            </a:fld>
            <a:endParaRPr lang="th-TH" dirty="0"/>
          </a:p>
        </p:txBody>
      </p:sp>
    </p:spTree>
    <p:extLst>
      <p:ext uri="{BB962C8B-B14F-4D97-AF65-F5344CB8AC3E}">
        <p14:creationId xmlns:p14="http://schemas.microsoft.com/office/powerpoint/2010/main" val="1083270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14</a:t>
            </a:fld>
            <a:endParaRPr lang="th-TH" dirty="0"/>
          </a:p>
        </p:txBody>
      </p:sp>
    </p:spTree>
    <p:extLst>
      <p:ext uri="{BB962C8B-B14F-4D97-AF65-F5344CB8AC3E}">
        <p14:creationId xmlns:p14="http://schemas.microsoft.com/office/powerpoint/2010/main" val="3007802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15</a:t>
            </a:fld>
            <a:endParaRPr lang="th-TH" dirty="0"/>
          </a:p>
        </p:txBody>
      </p:sp>
    </p:spTree>
    <p:extLst>
      <p:ext uri="{BB962C8B-B14F-4D97-AF65-F5344CB8AC3E}">
        <p14:creationId xmlns:p14="http://schemas.microsoft.com/office/powerpoint/2010/main" val="1326381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16</a:t>
            </a:fld>
            <a:endParaRPr lang="th-TH" dirty="0"/>
          </a:p>
        </p:txBody>
      </p:sp>
    </p:spTree>
    <p:extLst>
      <p:ext uri="{BB962C8B-B14F-4D97-AF65-F5344CB8AC3E}">
        <p14:creationId xmlns:p14="http://schemas.microsoft.com/office/powerpoint/2010/main" val="1666716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3346B-15D5-4A3A-C789-155AABBE8D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E0F4E4-1B8C-E04C-BD6C-4782C44623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A8B3DD-994D-9D9D-7A12-0B7B4A54F5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9E3C45-01AA-D70C-98D9-AF926797DC16}"/>
              </a:ext>
            </a:extLst>
          </p:cNvPr>
          <p:cNvSpPr>
            <a:spLocks noGrp="1"/>
          </p:cNvSpPr>
          <p:nvPr>
            <p:ph type="sldNum" sz="quarter" idx="10"/>
          </p:nvPr>
        </p:nvSpPr>
        <p:spPr/>
        <p:txBody>
          <a:bodyPr/>
          <a:lstStyle/>
          <a:p>
            <a:fld id="{6B8CD501-6BB7-45B6-B183-6435F0E3813A}" type="slidenum">
              <a:rPr lang="th-TH" smtClean="0"/>
              <a:t>17</a:t>
            </a:fld>
            <a:endParaRPr lang="th-TH" dirty="0"/>
          </a:p>
        </p:txBody>
      </p:sp>
    </p:spTree>
    <p:extLst>
      <p:ext uri="{BB962C8B-B14F-4D97-AF65-F5344CB8AC3E}">
        <p14:creationId xmlns:p14="http://schemas.microsoft.com/office/powerpoint/2010/main" val="2245566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18</a:t>
            </a:fld>
            <a:endParaRPr lang="th-TH" dirty="0"/>
          </a:p>
        </p:txBody>
      </p:sp>
    </p:spTree>
    <p:extLst>
      <p:ext uri="{BB962C8B-B14F-4D97-AF65-F5344CB8AC3E}">
        <p14:creationId xmlns:p14="http://schemas.microsoft.com/office/powerpoint/2010/main" val="2873497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19</a:t>
            </a:fld>
            <a:endParaRPr lang="th-TH" dirty="0"/>
          </a:p>
        </p:txBody>
      </p:sp>
    </p:spTree>
    <p:extLst>
      <p:ext uri="{BB962C8B-B14F-4D97-AF65-F5344CB8AC3E}">
        <p14:creationId xmlns:p14="http://schemas.microsoft.com/office/powerpoint/2010/main" val="3813668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2</a:t>
            </a:fld>
            <a:endParaRPr lang="th-TH" dirty="0"/>
          </a:p>
        </p:txBody>
      </p:sp>
    </p:spTree>
    <p:extLst>
      <p:ext uri="{BB962C8B-B14F-4D97-AF65-F5344CB8AC3E}">
        <p14:creationId xmlns:p14="http://schemas.microsoft.com/office/powerpoint/2010/main" val="3279947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20</a:t>
            </a:fld>
            <a:endParaRPr lang="th-TH" dirty="0"/>
          </a:p>
        </p:txBody>
      </p:sp>
    </p:spTree>
    <p:extLst>
      <p:ext uri="{BB962C8B-B14F-4D97-AF65-F5344CB8AC3E}">
        <p14:creationId xmlns:p14="http://schemas.microsoft.com/office/powerpoint/2010/main" val="1935275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E339E-909D-0F69-CFC0-F9002BF1C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DD43CA-723E-DC0B-6B99-594A75BFC5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41BD1C-86FD-EB21-DBF5-6F66273479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B7DC35-F0D0-9F2E-61B5-7708497DB209}"/>
              </a:ext>
            </a:extLst>
          </p:cNvPr>
          <p:cNvSpPr>
            <a:spLocks noGrp="1"/>
          </p:cNvSpPr>
          <p:nvPr>
            <p:ph type="sldNum" sz="quarter" idx="10"/>
          </p:nvPr>
        </p:nvSpPr>
        <p:spPr/>
        <p:txBody>
          <a:bodyPr/>
          <a:lstStyle/>
          <a:p>
            <a:fld id="{6B8CD501-6BB7-45B6-B183-6435F0E3813A}" type="slidenum">
              <a:rPr lang="th-TH" smtClean="0"/>
              <a:t>21</a:t>
            </a:fld>
            <a:endParaRPr lang="th-TH" dirty="0"/>
          </a:p>
        </p:txBody>
      </p:sp>
    </p:spTree>
    <p:extLst>
      <p:ext uri="{BB962C8B-B14F-4D97-AF65-F5344CB8AC3E}">
        <p14:creationId xmlns:p14="http://schemas.microsoft.com/office/powerpoint/2010/main" val="3447634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57% increase in responses since 2025</a:t>
            </a:r>
            <a:br>
              <a:rPr lang="en-US" dirty="0"/>
            </a:br>
            <a:r>
              <a:rPr lang="en-US" dirty="0"/>
              <a:t>Top 3 busiest all volunteer firehouses in the county</a:t>
            </a:r>
          </a:p>
          <a:p>
            <a:r>
              <a:rPr lang="en-US" dirty="0"/>
              <a:t>Tops in terms for fire duty</a:t>
            </a:r>
          </a:p>
        </p:txBody>
      </p:sp>
      <p:sp>
        <p:nvSpPr>
          <p:cNvPr id="4" name="Slide Number Placeholder 3"/>
          <p:cNvSpPr>
            <a:spLocks noGrp="1"/>
          </p:cNvSpPr>
          <p:nvPr>
            <p:ph type="sldNum" sz="quarter" idx="5"/>
          </p:nvPr>
        </p:nvSpPr>
        <p:spPr/>
        <p:txBody>
          <a:bodyPr/>
          <a:lstStyle/>
          <a:p>
            <a:fld id="{BF9EE4B4-373C-40C8-A953-330E45A47188}" type="slidenum">
              <a:rPr lang="en-US" smtClean="0"/>
              <a:t>22</a:t>
            </a:fld>
            <a:endParaRPr lang="en-US" dirty="0"/>
          </a:p>
        </p:txBody>
      </p:sp>
    </p:spTree>
    <p:extLst>
      <p:ext uri="{BB962C8B-B14F-4D97-AF65-F5344CB8AC3E}">
        <p14:creationId xmlns:p14="http://schemas.microsoft.com/office/powerpoint/2010/main" val="1923447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24</a:t>
            </a:fld>
            <a:endParaRPr lang="th-TH" dirty="0"/>
          </a:p>
        </p:txBody>
      </p:sp>
    </p:spTree>
    <p:extLst>
      <p:ext uri="{BB962C8B-B14F-4D97-AF65-F5344CB8AC3E}">
        <p14:creationId xmlns:p14="http://schemas.microsoft.com/office/powerpoint/2010/main" val="707885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25</a:t>
            </a:fld>
            <a:endParaRPr lang="th-TH" dirty="0"/>
          </a:p>
        </p:txBody>
      </p:sp>
    </p:spTree>
    <p:extLst>
      <p:ext uri="{BB962C8B-B14F-4D97-AF65-F5344CB8AC3E}">
        <p14:creationId xmlns:p14="http://schemas.microsoft.com/office/powerpoint/2010/main" val="3914666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26</a:t>
            </a:fld>
            <a:endParaRPr lang="th-TH" dirty="0"/>
          </a:p>
        </p:txBody>
      </p:sp>
    </p:spTree>
    <p:extLst>
      <p:ext uri="{BB962C8B-B14F-4D97-AF65-F5344CB8AC3E}">
        <p14:creationId xmlns:p14="http://schemas.microsoft.com/office/powerpoint/2010/main" val="2366206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27</a:t>
            </a:fld>
            <a:endParaRPr lang="th-TH" dirty="0"/>
          </a:p>
        </p:txBody>
      </p:sp>
    </p:spTree>
    <p:extLst>
      <p:ext uri="{BB962C8B-B14F-4D97-AF65-F5344CB8AC3E}">
        <p14:creationId xmlns:p14="http://schemas.microsoft.com/office/powerpoint/2010/main" val="4246760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A009F-A864-AD54-8631-E480C17174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62A2BE-913D-6110-5747-3460239601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4C1AF-C12F-29E3-FB97-8A66580E98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FBEF52-25FC-DC77-2135-C08986A20182}"/>
              </a:ext>
            </a:extLst>
          </p:cNvPr>
          <p:cNvSpPr>
            <a:spLocks noGrp="1"/>
          </p:cNvSpPr>
          <p:nvPr>
            <p:ph type="sldNum" sz="quarter" idx="10"/>
          </p:nvPr>
        </p:nvSpPr>
        <p:spPr/>
        <p:txBody>
          <a:bodyPr/>
          <a:lstStyle/>
          <a:p>
            <a:fld id="{6B8CD501-6BB7-45B6-B183-6435F0E3813A}" type="slidenum">
              <a:rPr lang="th-TH" smtClean="0"/>
              <a:t>28</a:t>
            </a:fld>
            <a:endParaRPr lang="th-TH" dirty="0"/>
          </a:p>
        </p:txBody>
      </p:sp>
    </p:spTree>
    <p:extLst>
      <p:ext uri="{BB962C8B-B14F-4D97-AF65-F5344CB8AC3E}">
        <p14:creationId xmlns:p14="http://schemas.microsoft.com/office/powerpoint/2010/main" val="2046579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29</a:t>
            </a:fld>
            <a:endParaRPr lang="th-TH" dirty="0"/>
          </a:p>
        </p:txBody>
      </p:sp>
    </p:spTree>
    <p:extLst>
      <p:ext uri="{BB962C8B-B14F-4D97-AF65-F5344CB8AC3E}">
        <p14:creationId xmlns:p14="http://schemas.microsoft.com/office/powerpoint/2010/main" val="628347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30</a:t>
            </a:fld>
            <a:endParaRPr lang="th-TH" dirty="0"/>
          </a:p>
        </p:txBody>
      </p:sp>
    </p:spTree>
    <p:extLst>
      <p:ext uri="{BB962C8B-B14F-4D97-AF65-F5344CB8AC3E}">
        <p14:creationId xmlns:p14="http://schemas.microsoft.com/office/powerpoint/2010/main" val="1109891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3</a:t>
            </a:fld>
            <a:endParaRPr lang="th-TH" dirty="0"/>
          </a:p>
        </p:txBody>
      </p:sp>
    </p:spTree>
    <p:extLst>
      <p:ext uri="{BB962C8B-B14F-4D97-AF65-F5344CB8AC3E}">
        <p14:creationId xmlns:p14="http://schemas.microsoft.com/office/powerpoint/2010/main" val="2104098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31</a:t>
            </a:fld>
            <a:endParaRPr lang="th-TH" dirty="0"/>
          </a:p>
        </p:txBody>
      </p:sp>
    </p:spTree>
    <p:extLst>
      <p:ext uri="{BB962C8B-B14F-4D97-AF65-F5344CB8AC3E}">
        <p14:creationId xmlns:p14="http://schemas.microsoft.com/office/powerpoint/2010/main" val="4150608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32</a:t>
            </a:fld>
            <a:endParaRPr lang="th-TH" dirty="0"/>
          </a:p>
        </p:txBody>
      </p:sp>
    </p:spTree>
    <p:extLst>
      <p:ext uri="{BB962C8B-B14F-4D97-AF65-F5344CB8AC3E}">
        <p14:creationId xmlns:p14="http://schemas.microsoft.com/office/powerpoint/2010/main" val="3641390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F6643-5B03-241A-A1BB-201721716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D52263-BF13-FC2E-E9AE-B9DFE1C8E8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AB30D9-FEC1-C25F-A314-B905595258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790204-1509-4BAD-89BA-3F229EEE9A89}"/>
              </a:ext>
            </a:extLst>
          </p:cNvPr>
          <p:cNvSpPr>
            <a:spLocks noGrp="1"/>
          </p:cNvSpPr>
          <p:nvPr>
            <p:ph type="sldNum" sz="quarter" idx="10"/>
          </p:nvPr>
        </p:nvSpPr>
        <p:spPr/>
        <p:txBody>
          <a:bodyPr/>
          <a:lstStyle/>
          <a:p>
            <a:fld id="{6B8CD501-6BB7-45B6-B183-6435F0E3813A}" type="slidenum">
              <a:rPr lang="th-TH" smtClean="0"/>
              <a:t>4</a:t>
            </a:fld>
            <a:endParaRPr lang="th-TH" dirty="0"/>
          </a:p>
        </p:txBody>
      </p:sp>
    </p:spTree>
    <p:extLst>
      <p:ext uri="{BB962C8B-B14F-4D97-AF65-F5344CB8AC3E}">
        <p14:creationId xmlns:p14="http://schemas.microsoft.com/office/powerpoint/2010/main" val="716933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5</a:t>
            </a:fld>
            <a:endParaRPr lang="th-TH" dirty="0"/>
          </a:p>
        </p:txBody>
      </p:sp>
    </p:spTree>
    <p:extLst>
      <p:ext uri="{BB962C8B-B14F-4D97-AF65-F5344CB8AC3E}">
        <p14:creationId xmlns:p14="http://schemas.microsoft.com/office/powerpoint/2010/main" val="1551546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BA05D-0D9D-490B-5556-976D3827A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D57E09-BA22-1190-282A-AEB937CC4D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65892F-5FA8-0301-7DB7-A44F0F468F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8B8D1B-3842-4EBA-4555-AAF193B0235D}"/>
              </a:ext>
            </a:extLst>
          </p:cNvPr>
          <p:cNvSpPr>
            <a:spLocks noGrp="1"/>
          </p:cNvSpPr>
          <p:nvPr>
            <p:ph type="sldNum" sz="quarter" idx="10"/>
          </p:nvPr>
        </p:nvSpPr>
        <p:spPr/>
        <p:txBody>
          <a:bodyPr/>
          <a:lstStyle/>
          <a:p>
            <a:fld id="{6B8CD501-6BB7-45B6-B183-6435F0E3813A}" type="slidenum">
              <a:rPr lang="th-TH" smtClean="0"/>
              <a:t>6</a:t>
            </a:fld>
            <a:endParaRPr lang="th-TH" dirty="0"/>
          </a:p>
        </p:txBody>
      </p:sp>
    </p:spTree>
    <p:extLst>
      <p:ext uri="{BB962C8B-B14F-4D97-AF65-F5344CB8AC3E}">
        <p14:creationId xmlns:p14="http://schemas.microsoft.com/office/powerpoint/2010/main" val="788775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7</a:t>
            </a:fld>
            <a:endParaRPr lang="th-TH" dirty="0"/>
          </a:p>
        </p:txBody>
      </p:sp>
    </p:spTree>
    <p:extLst>
      <p:ext uri="{BB962C8B-B14F-4D97-AF65-F5344CB8AC3E}">
        <p14:creationId xmlns:p14="http://schemas.microsoft.com/office/powerpoint/2010/main" val="3598491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8</a:t>
            </a:fld>
            <a:endParaRPr lang="th-TH" dirty="0"/>
          </a:p>
        </p:txBody>
      </p:sp>
    </p:spTree>
    <p:extLst>
      <p:ext uri="{BB962C8B-B14F-4D97-AF65-F5344CB8AC3E}">
        <p14:creationId xmlns:p14="http://schemas.microsoft.com/office/powerpoint/2010/main" val="3440082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CD501-6BB7-45B6-B183-6435F0E3813A}" type="slidenum">
              <a:rPr lang="th-TH" smtClean="0"/>
              <a:t>9</a:t>
            </a:fld>
            <a:endParaRPr lang="th-TH" dirty="0"/>
          </a:p>
        </p:txBody>
      </p:sp>
    </p:spTree>
    <p:extLst>
      <p:ext uri="{BB962C8B-B14F-4D97-AF65-F5344CB8AC3E}">
        <p14:creationId xmlns:p14="http://schemas.microsoft.com/office/powerpoint/2010/main" val="882745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878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1_ส่วนหัวของส่วน">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405524" y="476737"/>
            <a:ext cx="11948312" cy="12858263"/>
          </a:xfrm>
          <a:custGeom>
            <a:avLst/>
            <a:gdLst>
              <a:gd name="connsiteX0" fmla="*/ 8613880 w 11948312"/>
              <a:gd name="connsiteY0" fmla="*/ 14 h 12858263"/>
              <a:gd name="connsiteX1" fmla="*/ 11786812 w 11948312"/>
              <a:gd name="connsiteY1" fmla="*/ 847381 h 12858263"/>
              <a:gd name="connsiteX2" fmla="*/ 11948312 w 11948312"/>
              <a:gd name="connsiteY2" fmla="*/ 945065 h 12858263"/>
              <a:gd name="connsiteX3" fmla="*/ 11948312 w 11948312"/>
              <a:gd name="connsiteY3" fmla="*/ 11913453 h 12858263"/>
              <a:gd name="connsiteX4" fmla="*/ 11802240 w 11948312"/>
              <a:gd name="connsiteY4" fmla="*/ 12002396 h 12858263"/>
              <a:gd name="connsiteX5" fmla="*/ 9067692 w 11948312"/>
              <a:gd name="connsiteY5" fmla="*/ 12840421 h 12858263"/>
              <a:gd name="connsiteX6" fmla="*/ 8572706 w 11948312"/>
              <a:gd name="connsiteY6" fmla="*/ 12858250 h 12858263"/>
              <a:gd name="connsiteX7" fmla="*/ 5399772 w 11948312"/>
              <a:gd name="connsiteY7" fmla="*/ 12010883 h 12858263"/>
              <a:gd name="connsiteX8" fmla="*/ 5322124 w 11948312"/>
              <a:gd name="connsiteY8" fmla="*/ 11963915 h 12858263"/>
              <a:gd name="connsiteX9" fmla="*/ 5233420 w 11948312"/>
              <a:gd name="connsiteY9" fmla="*/ 12001459 h 12858263"/>
              <a:gd name="connsiteX10" fmla="*/ 3374096 w 11948312"/>
              <a:gd name="connsiteY10" fmla="*/ 11755536 h 12858263"/>
              <a:gd name="connsiteX11" fmla="*/ 1984328 w 11948312"/>
              <a:gd name="connsiteY11" fmla="*/ 11664572 h 12858263"/>
              <a:gd name="connsiteX12" fmla="*/ 3241607 w 11948312"/>
              <a:gd name="connsiteY12" fmla="*/ 10989832 h 12858263"/>
              <a:gd name="connsiteX13" fmla="*/ 3984940 w 11948312"/>
              <a:gd name="connsiteY13" fmla="*/ 11034387 h 12858263"/>
              <a:gd name="connsiteX14" fmla="*/ 4125385 w 11948312"/>
              <a:gd name="connsiteY14" fmla="*/ 11045031 h 12858263"/>
              <a:gd name="connsiteX15" fmla="*/ 3944638 w 11948312"/>
              <a:gd name="connsiteY15" fmla="*/ 10873609 h 12858263"/>
              <a:gd name="connsiteX16" fmla="*/ 3538803 w 11948312"/>
              <a:gd name="connsiteY16" fmla="*/ 10407373 h 12858263"/>
              <a:gd name="connsiteX17" fmla="*/ 3382980 w 11948312"/>
              <a:gd name="connsiteY17" fmla="*/ 10189137 h 12858263"/>
              <a:gd name="connsiteX18" fmla="*/ 3208976 w 11948312"/>
              <a:gd name="connsiteY18" fmla="*/ 10255238 h 12858263"/>
              <a:gd name="connsiteX19" fmla="*/ 2677763 w 11948312"/>
              <a:gd name="connsiteY19" fmla="*/ 10433921 h 12858263"/>
              <a:gd name="connsiteX20" fmla="*/ 343144 w 11948312"/>
              <a:gd name="connsiteY20" fmla="*/ 9039426 h 12858263"/>
              <a:gd name="connsiteX21" fmla="*/ 2607810 w 11948312"/>
              <a:gd name="connsiteY21" fmla="*/ 9067569 h 12858263"/>
              <a:gd name="connsiteX22" fmla="*/ 2699024 w 11948312"/>
              <a:gd name="connsiteY22" fmla="*/ 9005501 h 12858263"/>
              <a:gd name="connsiteX23" fmla="*/ 2607411 w 11948312"/>
              <a:gd name="connsiteY23" fmla="*/ 8789011 h 12858263"/>
              <a:gd name="connsiteX24" fmla="*/ 2498449 w 11948312"/>
              <a:gd name="connsiteY24" fmla="*/ 8491168 h 12858263"/>
              <a:gd name="connsiteX25" fmla="*/ 2422492 w 11948312"/>
              <a:gd name="connsiteY25" fmla="*/ 8246337 h 12858263"/>
              <a:gd name="connsiteX26" fmla="*/ 2359721 w 11948312"/>
              <a:gd name="connsiteY26" fmla="*/ 8219479 h 12858263"/>
              <a:gd name="connsiteX27" fmla="*/ 1254544 w 11948312"/>
              <a:gd name="connsiteY27" fmla="*/ 8540812 h 12858263"/>
              <a:gd name="connsiteX28" fmla="*/ 2223520 w 11948312"/>
              <a:gd name="connsiteY28" fmla="*/ 7425069 h 12858263"/>
              <a:gd name="connsiteX29" fmla="*/ 2239276 w 11948312"/>
              <a:gd name="connsiteY29" fmla="*/ 7422618 h 12858263"/>
              <a:gd name="connsiteX30" fmla="*/ 2210677 w 11948312"/>
              <a:gd name="connsiteY30" fmla="*/ 7233138 h 12858263"/>
              <a:gd name="connsiteX31" fmla="*/ 2177917 w 11948312"/>
              <a:gd name="connsiteY31" fmla="*/ 6903831 h 12858263"/>
              <a:gd name="connsiteX32" fmla="*/ 2176642 w 11948312"/>
              <a:gd name="connsiteY32" fmla="*/ 6877591 h 12858263"/>
              <a:gd name="connsiteX33" fmla="*/ 1909235 w 11948312"/>
              <a:gd name="connsiteY33" fmla="*/ 6934592 h 12858263"/>
              <a:gd name="connsiteX34" fmla="*/ 404773 w 11948312"/>
              <a:gd name="connsiteY34" fmla="*/ 6242306 h 12858263"/>
              <a:gd name="connsiteX35" fmla="*/ 1275413 w 11948312"/>
              <a:gd name="connsiteY35" fmla="*/ 5739798 h 12858263"/>
              <a:gd name="connsiteX36" fmla="*/ 0 w 11948312"/>
              <a:gd name="connsiteY36" fmla="*/ 5743432 h 12858263"/>
              <a:gd name="connsiteX37" fmla="*/ 2072459 w 11948312"/>
              <a:gd name="connsiteY37" fmla="*/ 5146586 h 12858263"/>
              <a:gd name="connsiteX38" fmla="*/ 2248376 w 11948312"/>
              <a:gd name="connsiteY38" fmla="*/ 5219043 h 12858263"/>
              <a:gd name="connsiteX39" fmla="*/ 2273477 w 11948312"/>
              <a:gd name="connsiteY39" fmla="*/ 5227597 h 12858263"/>
              <a:gd name="connsiteX40" fmla="*/ 2325269 w 11948312"/>
              <a:gd name="connsiteY40" fmla="*/ 4975968 h 12858263"/>
              <a:gd name="connsiteX41" fmla="*/ 2604872 w 11948312"/>
              <a:gd name="connsiteY41" fmla="*/ 4077461 h 12858263"/>
              <a:gd name="connsiteX42" fmla="*/ 2715897 w 11948312"/>
              <a:gd name="connsiteY42" fmla="*/ 3814671 h 12858263"/>
              <a:gd name="connsiteX43" fmla="*/ 2475936 w 11948312"/>
              <a:gd name="connsiteY43" fmla="*/ 3807825 h 12858263"/>
              <a:gd name="connsiteX44" fmla="*/ 1039844 w 11948312"/>
              <a:gd name="connsiteY44" fmla="*/ 3039789 h 12858263"/>
              <a:gd name="connsiteX45" fmla="*/ 3235482 w 11948312"/>
              <a:gd name="connsiteY45" fmla="*/ 2761294 h 12858263"/>
              <a:gd name="connsiteX46" fmla="*/ 3338958 w 11948312"/>
              <a:gd name="connsiteY46" fmla="*/ 2720635 h 12858263"/>
              <a:gd name="connsiteX47" fmla="*/ 3341117 w 11948312"/>
              <a:gd name="connsiteY47" fmla="*/ 2717257 h 12858263"/>
              <a:gd name="connsiteX48" fmla="*/ 3623350 w 11948312"/>
              <a:gd name="connsiteY48" fmla="*/ 2356701 h 12858263"/>
              <a:gd name="connsiteX49" fmla="*/ 3278563 w 11948312"/>
              <a:gd name="connsiteY49" fmla="*/ 2216313 h 12858263"/>
              <a:gd name="connsiteX50" fmla="*/ 2019737 w 11948312"/>
              <a:gd name="connsiteY50" fmla="*/ 2254866 h 12858263"/>
              <a:gd name="connsiteX51" fmla="*/ 3496655 w 11948312"/>
              <a:gd name="connsiteY51" fmla="*/ 1433772 h 12858263"/>
              <a:gd name="connsiteX52" fmla="*/ 4343055 w 11948312"/>
              <a:gd name="connsiteY52" fmla="*/ 1495714 h 12858263"/>
              <a:gd name="connsiteX53" fmla="*/ 4457462 w 11948312"/>
              <a:gd name="connsiteY53" fmla="*/ 1507031 h 12858263"/>
              <a:gd name="connsiteX54" fmla="*/ 4613018 w 11948312"/>
              <a:gd name="connsiteY54" fmla="*/ 1378199 h 12858263"/>
              <a:gd name="connsiteX55" fmla="*/ 8118896 w 11948312"/>
              <a:gd name="connsiteY55" fmla="*/ 17842 h 12858263"/>
              <a:gd name="connsiteX56" fmla="*/ 8613880 w 11948312"/>
              <a:gd name="connsiteY56" fmla="*/ 14 h 1285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948312" h="12858263">
                <a:moveTo>
                  <a:pt x="8613880" y="14"/>
                </a:moveTo>
                <a:cubicBezTo>
                  <a:pt x="9760658" y="2347"/>
                  <a:pt x="10846142" y="308792"/>
                  <a:pt x="11786812" y="847381"/>
                </a:cubicBezTo>
                <a:lnTo>
                  <a:pt x="11948312" y="945065"/>
                </a:lnTo>
                <a:lnTo>
                  <a:pt x="11948312" y="11913453"/>
                </a:lnTo>
                <a:lnTo>
                  <a:pt x="11802240" y="12002396"/>
                </a:lnTo>
                <a:cubicBezTo>
                  <a:pt x="10990826" y="12469822"/>
                  <a:pt x="10064192" y="12766686"/>
                  <a:pt x="9067692" y="12840421"/>
                </a:cubicBezTo>
                <a:cubicBezTo>
                  <a:pt x="8901608" y="12852710"/>
                  <a:pt x="8736532" y="12858584"/>
                  <a:pt x="8572706" y="12858250"/>
                </a:cubicBezTo>
                <a:cubicBezTo>
                  <a:pt x="7425928" y="12855917"/>
                  <a:pt x="6340444" y="12549472"/>
                  <a:pt x="5399772" y="12010883"/>
                </a:cubicBezTo>
                <a:lnTo>
                  <a:pt x="5322124" y="11963915"/>
                </a:lnTo>
                <a:lnTo>
                  <a:pt x="5233420" y="12001459"/>
                </a:lnTo>
                <a:cubicBezTo>
                  <a:pt x="4597928" y="12237895"/>
                  <a:pt x="3980782" y="12051452"/>
                  <a:pt x="3374096" y="11755536"/>
                </a:cubicBezTo>
                <a:cubicBezTo>
                  <a:pt x="2978390" y="11592220"/>
                  <a:pt x="2460406" y="11417213"/>
                  <a:pt x="1984328" y="11664572"/>
                </a:cubicBezTo>
                <a:cubicBezTo>
                  <a:pt x="2439456" y="11206030"/>
                  <a:pt x="2622302" y="11014326"/>
                  <a:pt x="3241607" y="10989832"/>
                </a:cubicBezTo>
                <a:cubicBezTo>
                  <a:pt x="3460049" y="10963640"/>
                  <a:pt x="3729679" y="11007055"/>
                  <a:pt x="3984940" y="11034387"/>
                </a:cubicBezTo>
                <a:lnTo>
                  <a:pt x="4125385" y="11045031"/>
                </a:lnTo>
                <a:lnTo>
                  <a:pt x="3944638" y="10873609"/>
                </a:lnTo>
                <a:cubicBezTo>
                  <a:pt x="3802183" y="10724961"/>
                  <a:pt x="3666711" y="10569383"/>
                  <a:pt x="3538803" y="10407373"/>
                </a:cubicBezTo>
                <a:lnTo>
                  <a:pt x="3382980" y="10189137"/>
                </a:lnTo>
                <a:lnTo>
                  <a:pt x="3208976" y="10255238"/>
                </a:lnTo>
                <a:cubicBezTo>
                  <a:pt x="2976765" y="10344830"/>
                  <a:pt x="2781641" y="10422929"/>
                  <a:pt x="2677763" y="10433921"/>
                </a:cubicBezTo>
                <a:cubicBezTo>
                  <a:pt x="1928254" y="10529644"/>
                  <a:pt x="537343" y="10020208"/>
                  <a:pt x="343144" y="9039426"/>
                </a:cubicBezTo>
                <a:cubicBezTo>
                  <a:pt x="1164288" y="9808184"/>
                  <a:pt x="1950374" y="9491090"/>
                  <a:pt x="2607810" y="9067569"/>
                </a:cubicBezTo>
                <a:lnTo>
                  <a:pt x="2699024" y="9005501"/>
                </a:lnTo>
                <a:lnTo>
                  <a:pt x="2607411" y="8789011"/>
                </a:lnTo>
                <a:cubicBezTo>
                  <a:pt x="2568743" y="8690945"/>
                  <a:pt x="2532399" y="8591643"/>
                  <a:pt x="2498449" y="8491168"/>
                </a:cubicBezTo>
                <a:lnTo>
                  <a:pt x="2422492" y="8246337"/>
                </a:lnTo>
                <a:lnTo>
                  <a:pt x="2359721" y="8219479"/>
                </a:lnTo>
                <a:cubicBezTo>
                  <a:pt x="1958392" y="8068777"/>
                  <a:pt x="1558807" y="8046938"/>
                  <a:pt x="1254544" y="8540812"/>
                </a:cubicBezTo>
                <a:cubicBezTo>
                  <a:pt x="1524233" y="7790004"/>
                  <a:pt x="1861629" y="7500467"/>
                  <a:pt x="2223520" y="7425069"/>
                </a:cubicBezTo>
                <a:lnTo>
                  <a:pt x="2239276" y="7422618"/>
                </a:lnTo>
                <a:lnTo>
                  <a:pt x="2210677" y="7233138"/>
                </a:lnTo>
                <a:cubicBezTo>
                  <a:pt x="2197049" y="7124273"/>
                  <a:pt x="2186105" y="7014482"/>
                  <a:pt x="2177917" y="6903831"/>
                </a:cubicBezTo>
                <a:lnTo>
                  <a:pt x="2176642" y="6877591"/>
                </a:lnTo>
                <a:lnTo>
                  <a:pt x="1909235" y="6934592"/>
                </a:lnTo>
                <a:cubicBezTo>
                  <a:pt x="1271195" y="7061803"/>
                  <a:pt x="831276" y="7051797"/>
                  <a:pt x="404773" y="6242306"/>
                </a:cubicBezTo>
                <a:cubicBezTo>
                  <a:pt x="724064" y="6774848"/>
                  <a:pt x="1501303" y="6388923"/>
                  <a:pt x="1275413" y="5739798"/>
                </a:cubicBezTo>
                <a:cubicBezTo>
                  <a:pt x="1041602" y="5173589"/>
                  <a:pt x="328891" y="5314663"/>
                  <a:pt x="0" y="5743432"/>
                </a:cubicBezTo>
                <a:cubicBezTo>
                  <a:pt x="327749" y="4896197"/>
                  <a:pt x="978746" y="4540042"/>
                  <a:pt x="2072459" y="5146586"/>
                </a:cubicBezTo>
                <a:cubicBezTo>
                  <a:pt x="2111732" y="5166028"/>
                  <a:pt x="2172288" y="5191426"/>
                  <a:pt x="2248376" y="5219043"/>
                </a:cubicBezTo>
                <a:lnTo>
                  <a:pt x="2273477" y="5227597"/>
                </a:lnTo>
                <a:lnTo>
                  <a:pt x="2325269" y="4975968"/>
                </a:lnTo>
                <a:cubicBezTo>
                  <a:pt x="2396709" y="4667898"/>
                  <a:pt x="2490470" y="4367748"/>
                  <a:pt x="2604872" y="4077461"/>
                </a:cubicBezTo>
                <a:lnTo>
                  <a:pt x="2715897" y="3814671"/>
                </a:lnTo>
                <a:lnTo>
                  <a:pt x="2475936" y="3807825"/>
                </a:lnTo>
                <a:cubicBezTo>
                  <a:pt x="1996212" y="3758716"/>
                  <a:pt x="1481765" y="3526524"/>
                  <a:pt x="1039844" y="3039789"/>
                </a:cubicBezTo>
                <a:cubicBezTo>
                  <a:pt x="1752708" y="3327548"/>
                  <a:pt x="2496124" y="3053438"/>
                  <a:pt x="3235482" y="2761294"/>
                </a:cubicBezTo>
                <a:lnTo>
                  <a:pt x="3338958" y="2720635"/>
                </a:lnTo>
                <a:lnTo>
                  <a:pt x="3341117" y="2717257"/>
                </a:lnTo>
                <a:lnTo>
                  <a:pt x="3623350" y="2356701"/>
                </a:lnTo>
                <a:lnTo>
                  <a:pt x="3278563" y="2216313"/>
                </a:lnTo>
                <a:cubicBezTo>
                  <a:pt x="2884901" y="2078683"/>
                  <a:pt x="2443875" y="2013007"/>
                  <a:pt x="2019737" y="2254866"/>
                </a:cubicBezTo>
                <a:cubicBezTo>
                  <a:pt x="2568266" y="1679745"/>
                  <a:pt x="2751109" y="1488038"/>
                  <a:pt x="3496655" y="1433772"/>
                </a:cubicBezTo>
                <a:cubicBezTo>
                  <a:pt x="3730102" y="1411956"/>
                  <a:pt x="4038278" y="1459329"/>
                  <a:pt x="4343055" y="1495714"/>
                </a:cubicBezTo>
                <a:lnTo>
                  <a:pt x="4457462" y="1507031"/>
                </a:lnTo>
                <a:lnTo>
                  <a:pt x="4613018" y="1378199"/>
                </a:lnTo>
                <a:cubicBezTo>
                  <a:pt x="5585768" y="611142"/>
                  <a:pt x="6790228" y="116155"/>
                  <a:pt x="8118896" y="17842"/>
                </a:cubicBezTo>
                <a:cubicBezTo>
                  <a:pt x="8284980" y="5553"/>
                  <a:pt x="8450056" y="-320"/>
                  <a:pt x="8613880" y="14"/>
                </a:cubicBezTo>
                <a:close/>
              </a:path>
            </a:pathLst>
          </a:custGeom>
          <a:solidFill>
            <a:schemeClr val="bg1">
              <a:lumMod val="50000"/>
            </a:schemeClr>
          </a:solidFill>
          <a:ln>
            <a:noFill/>
          </a:ln>
        </p:spPr>
        <p:txBody>
          <a:bodyPr wrap="square">
            <a:noAutofit/>
          </a:bodyPr>
          <a:lstStyle/>
          <a:p>
            <a:endParaRPr lang="en-US" dirty="0"/>
          </a:p>
        </p:txBody>
      </p:sp>
    </p:spTree>
    <p:extLst>
      <p:ext uri="{BB962C8B-B14F-4D97-AF65-F5344CB8AC3E}">
        <p14:creationId xmlns:p14="http://schemas.microsoft.com/office/powerpoint/2010/main" val="2072881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7_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2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8_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186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0_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713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9_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560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1_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55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2_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398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ส่วนหัวของส่วน">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A82B8E6D-5DED-4AB1-8853-CA9F6DBC26CB}"/>
              </a:ext>
            </a:extLst>
          </p:cNvPr>
          <p:cNvSpPr>
            <a:spLocks noGrp="1"/>
          </p:cNvSpPr>
          <p:nvPr>
            <p:ph type="pic" sz="quarter" idx="15"/>
          </p:nvPr>
        </p:nvSpPr>
        <p:spPr>
          <a:xfrm>
            <a:off x="1646237" y="1600200"/>
            <a:ext cx="10170908" cy="9627659"/>
          </a:xfrm>
          <a:custGeom>
            <a:avLst/>
            <a:gdLst>
              <a:gd name="connsiteX0" fmla="*/ 9414579 w 18836919"/>
              <a:gd name="connsiteY0" fmla="*/ 8985638 h 17830800"/>
              <a:gd name="connsiteX1" fmla="*/ 14104758 w 18836919"/>
              <a:gd name="connsiteY1" fmla="*/ 13408219 h 17830800"/>
              <a:gd name="connsiteX2" fmla="*/ 9414579 w 18836919"/>
              <a:gd name="connsiteY2" fmla="*/ 17830800 h 17830800"/>
              <a:gd name="connsiteX3" fmla="*/ 4724400 w 18836919"/>
              <a:gd name="connsiteY3" fmla="*/ 13408219 h 17830800"/>
              <a:gd name="connsiteX4" fmla="*/ 4690180 w 18836919"/>
              <a:gd name="connsiteY4" fmla="*/ 4495801 h 17830800"/>
              <a:gd name="connsiteX5" fmla="*/ 9380358 w 18836919"/>
              <a:gd name="connsiteY5" fmla="*/ 8918381 h 17830800"/>
              <a:gd name="connsiteX6" fmla="*/ 4690180 w 18836919"/>
              <a:gd name="connsiteY6" fmla="*/ 13340962 h 17830800"/>
              <a:gd name="connsiteX7" fmla="*/ 0 w 18836919"/>
              <a:gd name="connsiteY7" fmla="*/ 8918381 h 17830800"/>
              <a:gd name="connsiteX8" fmla="*/ 14146738 w 18836919"/>
              <a:gd name="connsiteY8" fmla="*/ 4489838 h 17830800"/>
              <a:gd name="connsiteX9" fmla="*/ 18836919 w 18836919"/>
              <a:gd name="connsiteY9" fmla="*/ 8912420 h 17830800"/>
              <a:gd name="connsiteX10" fmla="*/ 14146738 w 18836919"/>
              <a:gd name="connsiteY10" fmla="*/ 13335000 h 17830800"/>
              <a:gd name="connsiteX11" fmla="*/ 9456558 w 18836919"/>
              <a:gd name="connsiteY11" fmla="*/ 8912420 h 17830800"/>
              <a:gd name="connsiteX12" fmla="*/ 9422338 w 18836919"/>
              <a:gd name="connsiteY12" fmla="*/ 0 h 17830800"/>
              <a:gd name="connsiteX13" fmla="*/ 14112517 w 18836919"/>
              <a:gd name="connsiteY13" fmla="*/ 4422581 h 17830800"/>
              <a:gd name="connsiteX14" fmla="*/ 9422338 w 18836919"/>
              <a:gd name="connsiteY14" fmla="*/ 8845163 h 17830800"/>
              <a:gd name="connsiteX15" fmla="*/ 4732159 w 18836919"/>
              <a:gd name="connsiteY15" fmla="*/ 4422581 h 1783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36919" h="17830800">
                <a:moveTo>
                  <a:pt x="9414579" y="8985638"/>
                </a:moveTo>
                <a:lnTo>
                  <a:pt x="14104758" y="13408219"/>
                </a:lnTo>
                <a:lnTo>
                  <a:pt x="9414579" y="17830800"/>
                </a:lnTo>
                <a:lnTo>
                  <a:pt x="4724400" y="13408219"/>
                </a:lnTo>
                <a:close/>
                <a:moveTo>
                  <a:pt x="4690180" y="4495801"/>
                </a:moveTo>
                <a:lnTo>
                  <a:pt x="9380358" y="8918381"/>
                </a:lnTo>
                <a:lnTo>
                  <a:pt x="4690180" y="13340962"/>
                </a:lnTo>
                <a:lnTo>
                  <a:pt x="0" y="8918381"/>
                </a:lnTo>
                <a:close/>
                <a:moveTo>
                  <a:pt x="14146738" y="4489838"/>
                </a:moveTo>
                <a:lnTo>
                  <a:pt x="18836919" y="8912420"/>
                </a:lnTo>
                <a:lnTo>
                  <a:pt x="14146738" y="13335000"/>
                </a:lnTo>
                <a:lnTo>
                  <a:pt x="9456558" y="8912420"/>
                </a:lnTo>
                <a:close/>
                <a:moveTo>
                  <a:pt x="9422338" y="0"/>
                </a:moveTo>
                <a:lnTo>
                  <a:pt x="14112517" y="4422581"/>
                </a:lnTo>
                <a:lnTo>
                  <a:pt x="9422338" y="8845163"/>
                </a:lnTo>
                <a:lnTo>
                  <a:pt x="4732159" y="4422581"/>
                </a:lnTo>
                <a:close/>
              </a:path>
            </a:pathLst>
          </a:custGeom>
          <a:solidFill>
            <a:schemeClr val="tx1">
              <a:alpha val="51000"/>
            </a:schemeClr>
          </a:solidFill>
        </p:spPr>
        <p:txBody>
          <a:bodyPr wrap="square">
            <a:noAutofit/>
          </a:bodyPr>
          <a:lstStyle>
            <a:lvl1pPr>
              <a:defRPr sz="1600"/>
            </a:lvl1pPr>
          </a:lstStyle>
          <a:p>
            <a:pPr lvl="0"/>
            <a:endParaRPr lang="id-ID" noProof="0" dirty="0"/>
          </a:p>
        </p:txBody>
      </p:sp>
      <p:sp>
        <p:nvSpPr>
          <p:cNvPr id="4" name="Picture Placeholder 8">
            <a:extLst>
              <a:ext uri="{FF2B5EF4-FFF2-40B4-BE49-F238E27FC236}">
                <a16:creationId xmlns:a16="http://schemas.microsoft.com/office/drawing/2014/main" id="{A82B8E6D-5DED-4AB1-8853-CA9F6DBC26CB}"/>
              </a:ext>
            </a:extLst>
          </p:cNvPr>
          <p:cNvSpPr>
            <a:spLocks noGrp="1"/>
          </p:cNvSpPr>
          <p:nvPr>
            <p:ph type="pic" sz="quarter" idx="16"/>
          </p:nvPr>
        </p:nvSpPr>
        <p:spPr>
          <a:xfrm>
            <a:off x="12125529" y="1676400"/>
            <a:ext cx="10170908" cy="9627659"/>
          </a:xfrm>
          <a:custGeom>
            <a:avLst/>
            <a:gdLst>
              <a:gd name="connsiteX0" fmla="*/ 9414579 w 18836919"/>
              <a:gd name="connsiteY0" fmla="*/ 8985638 h 17830800"/>
              <a:gd name="connsiteX1" fmla="*/ 14104758 w 18836919"/>
              <a:gd name="connsiteY1" fmla="*/ 13408219 h 17830800"/>
              <a:gd name="connsiteX2" fmla="*/ 9414579 w 18836919"/>
              <a:gd name="connsiteY2" fmla="*/ 17830800 h 17830800"/>
              <a:gd name="connsiteX3" fmla="*/ 4724400 w 18836919"/>
              <a:gd name="connsiteY3" fmla="*/ 13408219 h 17830800"/>
              <a:gd name="connsiteX4" fmla="*/ 4690180 w 18836919"/>
              <a:gd name="connsiteY4" fmla="*/ 4495801 h 17830800"/>
              <a:gd name="connsiteX5" fmla="*/ 9380358 w 18836919"/>
              <a:gd name="connsiteY5" fmla="*/ 8918381 h 17830800"/>
              <a:gd name="connsiteX6" fmla="*/ 4690180 w 18836919"/>
              <a:gd name="connsiteY6" fmla="*/ 13340962 h 17830800"/>
              <a:gd name="connsiteX7" fmla="*/ 0 w 18836919"/>
              <a:gd name="connsiteY7" fmla="*/ 8918381 h 17830800"/>
              <a:gd name="connsiteX8" fmla="*/ 14146738 w 18836919"/>
              <a:gd name="connsiteY8" fmla="*/ 4489838 h 17830800"/>
              <a:gd name="connsiteX9" fmla="*/ 18836919 w 18836919"/>
              <a:gd name="connsiteY9" fmla="*/ 8912420 h 17830800"/>
              <a:gd name="connsiteX10" fmla="*/ 14146738 w 18836919"/>
              <a:gd name="connsiteY10" fmla="*/ 13335000 h 17830800"/>
              <a:gd name="connsiteX11" fmla="*/ 9456558 w 18836919"/>
              <a:gd name="connsiteY11" fmla="*/ 8912420 h 17830800"/>
              <a:gd name="connsiteX12" fmla="*/ 9422338 w 18836919"/>
              <a:gd name="connsiteY12" fmla="*/ 0 h 17830800"/>
              <a:gd name="connsiteX13" fmla="*/ 14112517 w 18836919"/>
              <a:gd name="connsiteY13" fmla="*/ 4422581 h 17830800"/>
              <a:gd name="connsiteX14" fmla="*/ 9422338 w 18836919"/>
              <a:gd name="connsiteY14" fmla="*/ 8845163 h 17830800"/>
              <a:gd name="connsiteX15" fmla="*/ 4732159 w 18836919"/>
              <a:gd name="connsiteY15" fmla="*/ 4422581 h 1783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36919" h="17830800">
                <a:moveTo>
                  <a:pt x="9414579" y="8985638"/>
                </a:moveTo>
                <a:lnTo>
                  <a:pt x="14104758" y="13408219"/>
                </a:lnTo>
                <a:lnTo>
                  <a:pt x="9414579" y="17830800"/>
                </a:lnTo>
                <a:lnTo>
                  <a:pt x="4724400" y="13408219"/>
                </a:lnTo>
                <a:close/>
                <a:moveTo>
                  <a:pt x="4690180" y="4495801"/>
                </a:moveTo>
                <a:lnTo>
                  <a:pt x="9380358" y="8918381"/>
                </a:lnTo>
                <a:lnTo>
                  <a:pt x="4690180" y="13340962"/>
                </a:lnTo>
                <a:lnTo>
                  <a:pt x="0" y="8918381"/>
                </a:lnTo>
                <a:close/>
                <a:moveTo>
                  <a:pt x="14146738" y="4489838"/>
                </a:moveTo>
                <a:lnTo>
                  <a:pt x="18836919" y="8912420"/>
                </a:lnTo>
                <a:lnTo>
                  <a:pt x="14146738" y="13335000"/>
                </a:lnTo>
                <a:lnTo>
                  <a:pt x="9456558" y="8912420"/>
                </a:lnTo>
                <a:close/>
                <a:moveTo>
                  <a:pt x="9422338" y="0"/>
                </a:moveTo>
                <a:lnTo>
                  <a:pt x="14112517" y="4422581"/>
                </a:lnTo>
                <a:lnTo>
                  <a:pt x="9422338" y="8845163"/>
                </a:lnTo>
                <a:lnTo>
                  <a:pt x="4732159" y="4422581"/>
                </a:lnTo>
                <a:close/>
              </a:path>
            </a:pathLst>
          </a:custGeom>
          <a:solidFill>
            <a:schemeClr val="tx1">
              <a:alpha val="51000"/>
            </a:schemeClr>
          </a:solidFill>
        </p:spPr>
        <p:txBody>
          <a:bodyPr wrap="square">
            <a:noAutofit/>
          </a:bodyPr>
          <a:lstStyle>
            <a:lvl1pPr>
              <a:defRPr sz="1600"/>
            </a:lvl1pPr>
          </a:lstStyle>
          <a:p>
            <a:pPr lvl="0"/>
            <a:endParaRPr lang="id-ID" noProof="0" dirty="0"/>
          </a:p>
        </p:txBody>
      </p:sp>
    </p:spTree>
    <p:extLst>
      <p:ext uri="{BB962C8B-B14F-4D97-AF65-F5344CB8AC3E}">
        <p14:creationId xmlns:p14="http://schemas.microsoft.com/office/powerpoint/2010/main" val="1825419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6_ส่วนหัวของส่วน">
    <p:spTree>
      <p:nvGrpSpPr>
        <p:cNvPr id="1" name=""/>
        <p:cNvGrpSpPr/>
        <p:nvPr/>
      </p:nvGrpSpPr>
      <p:grpSpPr>
        <a:xfrm>
          <a:off x="0" y="0"/>
          <a:ext cx="0" cy="0"/>
          <a:chOff x="0" y="0"/>
          <a:chExt cx="0" cy="0"/>
        </a:xfrm>
      </p:grpSpPr>
      <p:sp>
        <p:nvSpPr>
          <p:cNvPr id="2" name="Picture Placeholder 13"/>
          <p:cNvSpPr>
            <a:spLocks noGrp="1"/>
          </p:cNvSpPr>
          <p:nvPr>
            <p:ph type="pic" sz="quarter" idx="11" hasCustomPrompt="1"/>
          </p:nvPr>
        </p:nvSpPr>
        <p:spPr>
          <a:xfrm>
            <a:off x="7894637" y="2057400"/>
            <a:ext cx="8458200" cy="8452811"/>
          </a:xfrm>
          <a:prstGeom prst="ellipse">
            <a:avLst/>
          </a:prstGeom>
          <a:solidFill>
            <a:schemeClr val="bg1">
              <a:lumMod val="50000"/>
            </a:schemeClr>
          </a:solidFill>
        </p:spPr>
        <p:txBody>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Tree>
    <p:extLst>
      <p:ext uri="{BB962C8B-B14F-4D97-AF65-F5344CB8AC3E}">
        <p14:creationId xmlns:p14="http://schemas.microsoft.com/office/powerpoint/2010/main" val="1869326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8_ส่วนหัวของส่วน">
    <p:spTree>
      <p:nvGrpSpPr>
        <p:cNvPr id="1" name=""/>
        <p:cNvGrpSpPr/>
        <p:nvPr/>
      </p:nvGrpSpPr>
      <p:grpSpPr>
        <a:xfrm>
          <a:off x="0" y="0"/>
          <a:ext cx="0" cy="0"/>
          <a:chOff x="0" y="0"/>
          <a:chExt cx="0" cy="0"/>
        </a:xfrm>
      </p:grpSpPr>
      <p:sp>
        <p:nvSpPr>
          <p:cNvPr id="2" name="Picture Placeholder 13"/>
          <p:cNvSpPr>
            <a:spLocks noGrp="1"/>
          </p:cNvSpPr>
          <p:nvPr>
            <p:ph type="pic" sz="quarter" idx="11" hasCustomPrompt="1"/>
          </p:nvPr>
        </p:nvSpPr>
        <p:spPr>
          <a:xfrm>
            <a:off x="2636837" y="2367589"/>
            <a:ext cx="8458200" cy="8452811"/>
          </a:xfrm>
          <a:prstGeom prst="ellipse">
            <a:avLst/>
          </a:prstGeom>
          <a:solidFill>
            <a:schemeClr val="bg1">
              <a:lumMod val="50000"/>
            </a:schemeClr>
          </a:solidFill>
        </p:spPr>
        <p:txBody>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
        <p:nvSpPr>
          <p:cNvPr id="3" name="Picture Placeholder 13"/>
          <p:cNvSpPr>
            <a:spLocks noGrp="1"/>
          </p:cNvSpPr>
          <p:nvPr>
            <p:ph type="pic" sz="quarter" idx="12" hasCustomPrompt="1"/>
          </p:nvPr>
        </p:nvSpPr>
        <p:spPr>
          <a:xfrm>
            <a:off x="12923837" y="2367589"/>
            <a:ext cx="8458200" cy="8452811"/>
          </a:xfrm>
          <a:prstGeom prst="ellipse">
            <a:avLst/>
          </a:prstGeom>
          <a:solidFill>
            <a:schemeClr val="bg1">
              <a:lumMod val="50000"/>
            </a:schemeClr>
          </a:solidFill>
        </p:spPr>
        <p:txBody>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Tree>
    <p:extLst>
      <p:ext uri="{BB962C8B-B14F-4D97-AF65-F5344CB8AC3E}">
        <p14:creationId xmlns:p14="http://schemas.microsoft.com/office/powerpoint/2010/main" val="1774799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3_ส่วนหัวของส่วน">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580437" y="1371600"/>
            <a:ext cx="14218643" cy="10910994"/>
          </a:xfrm>
          <a:custGeom>
            <a:avLst/>
            <a:gdLst>
              <a:gd name="connsiteX0" fmla="*/ 8762999 w 14218643"/>
              <a:gd name="connsiteY0" fmla="*/ 3474297 h 10910994"/>
              <a:gd name="connsiteX1" fmla="*/ 6781800 w 14218643"/>
              <a:gd name="connsiteY1" fmla="*/ 5455497 h 10910994"/>
              <a:gd name="connsiteX2" fmla="*/ 8762999 w 14218643"/>
              <a:gd name="connsiteY2" fmla="*/ 7436697 h 10910994"/>
              <a:gd name="connsiteX3" fmla="*/ 10744199 w 14218643"/>
              <a:gd name="connsiteY3" fmla="*/ 5455497 h 10910994"/>
              <a:gd name="connsiteX4" fmla="*/ 8762999 w 14218643"/>
              <a:gd name="connsiteY4" fmla="*/ 3474297 h 10910994"/>
              <a:gd name="connsiteX5" fmla="*/ 8766623 w 14218643"/>
              <a:gd name="connsiteY5" fmla="*/ 0 h 10910994"/>
              <a:gd name="connsiteX6" fmla="*/ 14218643 w 14218643"/>
              <a:gd name="connsiteY6" fmla="*/ 5455497 h 10910994"/>
              <a:gd name="connsiteX7" fmla="*/ 8766623 w 14218643"/>
              <a:gd name="connsiteY7" fmla="*/ 10910994 h 10910994"/>
              <a:gd name="connsiteX8" fmla="*/ 5939552 w 14218643"/>
              <a:gd name="connsiteY8" fmla="*/ 10121183 h 10910994"/>
              <a:gd name="connsiteX9" fmla="*/ 5806687 w 14218643"/>
              <a:gd name="connsiteY9" fmla="*/ 10035951 h 10910994"/>
              <a:gd name="connsiteX10" fmla="*/ 5024722 w 14218643"/>
              <a:gd name="connsiteY10" fmla="*/ 9922560 h 10910994"/>
              <a:gd name="connsiteX11" fmla="*/ 4352159 w 14218643"/>
              <a:gd name="connsiteY11" fmla="*/ 9497672 h 10910994"/>
              <a:gd name="connsiteX12" fmla="*/ 4297772 w 14218643"/>
              <a:gd name="connsiteY12" fmla="*/ 9419487 h 10910994"/>
              <a:gd name="connsiteX13" fmla="*/ 4253433 w 14218643"/>
              <a:gd name="connsiteY13" fmla="*/ 9480813 h 10910994"/>
              <a:gd name="connsiteX14" fmla="*/ 2381938 w 14218643"/>
              <a:gd name="connsiteY14" fmla="*/ 9333483 h 10910994"/>
              <a:gd name="connsiteX15" fmla="*/ 1257307 w 14218643"/>
              <a:gd name="connsiteY15" fmla="*/ 9175894 h 10910994"/>
              <a:gd name="connsiteX16" fmla="*/ 2320274 w 14218643"/>
              <a:gd name="connsiteY16" fmla="*/ 8702871 h 10910994"/>
              <a:gd name="connsiteX17" fmla="*/ 3639414 w 14218643"/>
              <a:gd name="connsiteY17" fmla="*/ 8514734 h 10910994"/>
              <a:gd name="connsiteX18" fmla="*/ 1895227 w 14218643"/>
              <a:gd name="connsiteY18" fmla="*/ 8216900 h 10910994"/>
              <a:gd name="connsiteX19" fmla="*/ 80714 w 14218643"/>
              <a:gd name="connsiteY19" fmla="*/ 6942482 h 10910994"/>
              <a:gd name="connsiteX20" fmla="*/ 2442903 w 14218643"/>
              <a:gd name="connsiteY20" fmla="*/ 6794657 h 10910994"/>
              <a:gd name="connsiteX21" fmla="*/ 2322699 w 14218643"/>
              <a:gd name="connsiteY21" fmla="*/ 6705235 h 10910994"/>
              <a:gd name="connsiteX22" fmla="*/ 851830 w 14218643"/>
              <a:gd name="connsiteY22" fmla="*/ 6591866 h 10910994"/>
              <a:gd name="connsiteX23" fmla="*/ 3284705 w 14218643"/>
              <a:gd name="connsiteY23" fmla="*/ 6045263 h 10910994"/>
              <a:gd name="connsiteX24" fmla="*/ 3344083 w 14218643"/>
              <a:gd name="connsiteY24" fmla="*/ 6023775 h 10910994"/>
              <a:gd name="connsiteX25" fmla="*/ 3342750 w 14218643"/>
              <a:gd name="connsiteY25" fmla="*/ 6013290 h 10910994"/>
              <a:gd name="connsiteX26" fmla="*/ 3314602 w 14218643"/>
              <a:gd name="connsiteY26" fmla="*/ 5455497 h 10910994"/>
              <a:gd name="connsiteX27" fmla="*/ 3321697 w 14218643"/>
              <a:gd name="connsiteY27" fmla="*/ 5174758 h 10910994"/>
              <a:gd name="connsiteX28" fmla="*/ 3338245 w 14218643"/>
              <a:gd name="connsiteY28" fmla="*/ 4956986 h 10910994"/>
              <a:gd name="connsiteX29" fmla="*/ 3300969 w 14218643"/>
              <a:gd name="connsiteY29" fmla="*/ 4943127 h 10910994"/>
              <a:gd name="connsiteX30" fmla="*/ 1717169 w 14218643"/>
              <a:gd name="connsiteY30" fmla="*/ 5292768 h 10910994"/>
              <a:gd name="connsiteX31" fmla="*/ 299128 w 14218643"/>
              <a:gd name="connsiteY31" fmla="*/ 4671685 h 10910994"/>
              <a:gd name="connsiteX32" fmla="*/ 1037333 w 14218643"/>
              <a:gd name="connsiteY32" fmla="*/ 4315451 h 10910994"/>
              <a:gd name="connsiteX33" fmla="*/ 0 w 14218643"/>
              <a:gd name="connsiteY33" fmla="*/ 4241665 h 10910994"/>
              <a:gd name="connsiteX34" fmla="*/ 1721152 w 14218643"/>
              <a:gd name="connsiteY34" fmla="*/ 3881032 h 10910994"/>
              <a:gd name="connsiteX35" fmla="*/ 3435205 w 14218643"/>
              <a:gd name="connsiteY35" fmla="*/ 3760330 h 10910994"/>
              <a:gd name="connsiteX36" fmla="*/ 2486553 w 14218643"/>
              <a:gd name="connsiteY36" fmla="*/ 3563892 h 10910994"/>
              <a:gd name="connsiteX37" fmla="*/ 3749899 w 14218643"/>
              <a:gd name="connsiteY37" fmla="*/ 3310518 h 10910994"/>
              <a:gd name="connsiteX38" fmla="*/ 3752317 w 14218643"/>
              <a:gd name="connsiteY38" fmla="*/ 3311458 h 10910994"/>
              <a:gd name="connsiteX39" fmla="*/ 3852231 w 14218643"/>
              <a:gd name="connsiteY39" fmla="*/ 3090313 h 10910994"/>
              <a:gd name="connsiteX40" fmla="*/ 3972631 w 14218643"/>
              <a:gd name="connsiteY40" fmla="*/ 2855083 h 10910994"/>
              <a:gd name="connsiteX41" fmla="*/ 4056918 w 14218643"/>
              <a:gd name="connsiteY41" fmla="*/ 2708402 h 10910994"/>
              <a:gd name="connsiteX42" fmla="*/ 4024817 w 14218643"/>
              <a:gd name="connsiteY42" fmla="*/ 2580513 h 10910994"/>
              <a:gd name="connsiteX43" fmla="*/ 3911934 w 14218643"/>
              <a:gd name="connsiteY43" fmla="*/ 2580038 h 10910994"/>
              <a:gd name="connsiteX44" fmla="*/ 2788279 w 14218643"/>
              <a:gd name="connsiteY44" fmla="*/ 2788634 h 10910994"/>
              <a:gd name="connsiteX45" fmla="*/ 1008235 w 14218643"/>
              <a:gd name="connsiteY45" fmla="*/ 2105738 h 10910994"/>
              <a:gd name="connsiteX46" fmla="*/ 3426198 w 14218643"/>
              <a:gd name="connsiteY46" fmla="*/ 1829642 h 10910994"/>
              <a:gd name="connsiteX47" fmla="*/ 3174355 w 14218643"/>
              <a:gd name="connsiteY47" fmla="*/ 1717740 h 10910994"/>
              <a:gd name="connsiteX48" fmla="*/ 1852273 w 14218643"/>
              <a:gd name="connsiteY48" fmla="*/ 1526429 h 10910994"/>
              <a:gd name="connsiteX49" fmla="*/ 3102647 w 14218643"/>
              <a:gd name="connsiteY49" fmla="*/ 947614 h 10910994"/>
              <a:gd name="connsiteX50" fmla="*/ 4459097 w 14218643"/>
              <a:gd name="connsiteY50" fmla="*/ 1095360 h 10910994"/>
              <a:gd name="connsiteX51" fmla="*/ 4475793 w 14218643"/>
              <a:gd name="connsiteY51" fmla="*/ 1090112 h 10910994"/>
              <a:gd name="connsiteX52" fmla="*/ 4549515 w 14218643"/>
              <a:gd name="connsiteY52" fmla="*/ 1021474 h 10910994"/>
              <a:gd name="connsiteX53" fmla="*/ 4668269 w 14218643"/>
              <a:gd name="connsiteY53" fmla="*/ 930506 h 10910994"/>
              <a:gd name="connsiteX54" fmla="*/ 4720775 w 14218643"/>
              <a:gd name="connsiteY54" fmla="*/ 897830 h 10910994"/>
              <a:gd name="connsiteX55" fmla="*/ 4726098 w 14218643"/>
              <a:gd name="connsiteY55" fmla="*/ 888748 h 10910994"/>
              <a:gd name="connsiteX56" fmla="*/ 4726777 w 14218643"/>
              <a:gd name="connsiteY56" fmla="*/ 886375 h 10910994"/>
              <a:gd name="connsiteX57" fmla="*/ 4736511 w 14218643"/>
              <a:gd name="connsiteY57" fmla="*/ 888037 h 10910994"/>
              <a:gd name="connsiteX58" fmla="*/ 4795455 w 14218643"/>
              <a:gd name="connsiteY58" fmla="*/ 851354 h 10910994"/>
              <a:gd name="connsiteX59" fmla="*/ 5530745 w 14218643"/>
              <a:gd name="connsiteY59" fmla="*/ 660630 h 10910994"/>
              <a:gd name="connsiteX60" fmla="*/ 6216568 w 14218643"/>
              <a:gd name="connsiteY60" fmla="*/ 619391 h 10910994"/>
              <a:gd name="connsiteX61" fmla="*/ 6254447 w 14218643"/>
              <a:gd name="connsiteY61" fmla="*/ 614077 h 10910994"/>
              <a:gd name="connsiteX62" fmla="*/ 6402947 w 14218643"/>
              <a:gd name="connsiteY62" fmla="*/ 537972 h 10910994"/>
              <a:gd name="connsiteX63" fmla="*/ 8766623 w 14218643"/>
              <a:gd name="connsiteY63" fmla="*/ 0 h 1091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4218643" h="10910994">
                <a:moveTo>
                  <a:pt x="8762999" y="3474297"/>
                </a:moveTo>
                <a:cubicBezTo>
                  <a:pt x="7668813" y="3474297"/>
                  <a:pt x="6781800" y="4361311"/>
                  <a:pt x="6781800" y="5455497"/>
                </a:cubicBezTo>
                <a:cubicBezTo>
                  <a:pt x="6781800" y="6549684"/>
                  <a:pt x="7668813" y="7436697"/>
                  <a:pt x="8762999" y="7436697"/>
                </a:cubicBezTo>
                <a:cubicBezTo>
                  <a:pt x="9857187" y="7436697"/>
                  <a:pt x="10744199" y="6549684"/>
                  <a:pt x="10744199" y="5455497"/>
                </a:cubicBezTo>
                <a:cubicBezTo>
                  <a:pt x="10744199" y="4361311"/>
                  <a:pt x="9857187" y="3474297"/>
                  <a:pt x="8762999" y="3474297"/>
                </a:cubicBezTo>
                <a:close/>
                <a:moveTo>
                  <a:pt x="8766623" y="0"/>
                </a:moveTo>
                <a:cubicBezTo>
                  <a:pt x="11777691" y="0"/>
                  <a:pt x="14218643" y="2442509"/>
                  <a:pt x="14218643" y="5455497"/>
                </a:cubicBezTo>
                <a:cubicBezTo>
                  <a:pt x="14218643" y="8468484"/>
                  <a:pt x="11777691" y="10910994"/>
                  <a:pt x="8766623" y="10910994"/>
                </a:cubicBezTo>
                <a:cubicBezTo>
                  <a:pt x="7731569" y="10910994"/>
                  <a:pt x="6763881" y="10622377"/>
                  <a:pt x="5939552" y="10121183"/>
                </a:cubicBezTo>
                <a:lnTo>
                  <a:pt x="5806687" y="10035951"/>
                </a:lnTo>
                <a:lnTo>
                  <a:pt x="5024722" y="9922560"/>
                </a:lnTo>
                <a:cubicBezTo>
                  <a:pt x="4761447" y="9877604"/>
                  <a:pt x="4515320" y="9732228"/>
                  <a:pt x="4352159" y="9497672"/>
                </a:cubicBezTo>
                <a:lnTo>
                  <a:pt x="4297772" y="9419487"/>
                </a:lnTo>
                <a:cubicBezTo>
                  <a:pt x="4292057" y="9452959"/>
                  <a:pt x="4259149" y="9447338"/>
                  <a:pt x="4253433" y="9480813"/>
                </a:cubicBezTo>
                <a:cubicBezTo>
                  <a:pt x="3575329" y="9881758"/>
                  <a:pt x="2967201" y="9674567"/>
                  <a:pt x="2381938" y="9333483"/>
                </a:cubicBezTo>
                <a:cubicBezTo>
                  <a:pt x="2069992" y="9176871"/>
                  <a:pt x="1659318" y="9003396"/>
                  <a:pt x="1257307" y="9175894"/>
                </a:cubicBezTo>
                <a:cubicBezTo>
                  <a:pt x="1654989" y="8830410"/>
                  <a:pt x="1815206" y="8685527"/>
                  <a:pt x="2320274" y="8702871"/>
                </a:cubicBezTo>
                <a:cubicBezTo>
                  <a:pt x="2798152" y="8681125"/>
                  <a:pt x="3542245" y="9083776"/>
                  <a:pt x="3639414" y="8514734"/>
                </a:cubicBezTo>
                <a:cubicBezTo>
                  <a:pt x="3828035" y="7410120"/>
                  <a:pt x="2235751" y="8206150"/>
                  <a:pt x="1895227" y="8216900"/>
                </a:cubicBezTo>
                <a:cubicBezTo>
                  <a:pt x="1279998" y="8249642"/>
                  <a:pt x="179616" y="7751699"/>
                  <a:pt x="80714" y="6942482"/>
                </a:cubicBezTo>
                <a:cubicBezTo>
                  <a:pt x="909334" y="7841857"/>
                  <a:pt x="1803427" y="7167752"/>
                  <a:pt x="2442903" y="6794657"/>
                </a:cubicBezTo>
                <a:cubicBezTo>
                  <a:pt x="2415709" y="6755568"/>
                  <a:pt x="2349893" y="6744329"/>
                  <a:pt x="2322699" y="6705235"/>
                </a:cubicBezTo>
                <a:cubicBezTo>
                  <a:pt x="1857640" y="6453576"/>
                  <a:pt x="1295238" y="5978599"/>
                  <a:pt x="851830" y="6591866"/>
                </a:cubicBezTo>
                <a:cubicBezTo>
                  <a:pt x="1597171" y="4917021"/>
                  <a:pt x="2559352" y="6253533"/>
                  <a:pt x="3284705" y="6045263"/>
                </a:cubicBezTo>
                <a:lnTo>
                  <a:pt x="3344083" y="6023775"/>
                </a:lnTo>
                <a:lnTo>
                  <a:pt x="3342750" y="6013290"/>
                </a:lnTo>
                <a:cubicBezTo>
                  <a:pt x="3324138" y="5829892"/>
                  <a:pt x="3314602" y="5643809"/>
                  <a:pt x="3314602" y="5455497"/>
                </a:cubicBezTo>
                <a:cubicBezTo>
                  <a:pt x="3314602" y="5361341"/>
                  <a:pt x="3316986" y="5267743"/>
                  <a:pt x="3321697" y="5174758"/>
                </a:cubicBezTo>
                <a:lnTo>
                  <a:pt x="3338245" y="4956986"/>
                </a:lnTo>
                <a:lnTo>
                  <a:pt x="3300969" y="4943127"/>
                </a:lnTo>
                <a:cubicBezTo>
                  <a:pt x="2780135" y="4819744"/>
                  <a:pt x="2200763" y="5237547"/>
                  <a:pt x="1717169" y="5292768"/>
                </a:cubicBezTo>
                <a:cubicBezTo>
                  <a:pt x="1057599" y="5386836"/>
                  <a:pt x="639825" y="5453294"/>
                  <a:pt x="299128" y="4671685"/>
                </a:cubicBezTo>
                <a:cubicBezTo>
                  <a:pt x="526720" y="5123939"/>
                  <a:pt x="1181960" y="4856884"/>
                  <a:pt x="1037333" y="4315451"/>
                </a:cubicBezTo>
                <a:cubicBezTo>
                  <a:pt x="881275" y="3840965"/>
                  <a:pt x="293239" y="3912795"/>
                  <a:pt x="0" y="4241665"/>
                </a:cubicBezTo>
                <a:cubicBezTo>
                  <a:pt x="317489" y="3572447"/>
                  <a:pt x="868284" y="3322007"/>
                  <a:pt x="1721152" y="3881032"/>
                </a:cubicBezTo>
                <a:cubicBezTo>
                  <a:pt x="1967278" y="4026408"/>
                  <a:pt x="3298024" y="4563688"/>
                  <a:pt x="3435205" y="3760330"/>
                </a:cubicBezTo>
                <a:cubicBezTo>
                  <a:pt x="3492363" y="3425599"/>
                  <a:pt x="2739782" y="3469336"/>
                  <a:pt x="2486553" y="3563892"/>
                </a:cubicBezTo>
                <a:cubicBezTo>
                  <a:pt x="2960317" y="3132360"/>
                  <a:pt x="3396120" y="3188879"/>
                  <a:pt x="3749899" y="3310518"/>
                </a:cubicBezTo>
                <a:lnTo>
                  <a:pt x="3752317" y="3311458"/>
                </a:lnTo>
                <a:lnTo>
                  <a:pt x="3852231" y="3090313"/>
                </a:lnTo>
                <a:cubicBezTo>
                  <a:pt x="3890514" y="3010813"/>
                  <a:pt x="3930666" y="2932384"/>
                  <a:pt x="3972631" y="2855083"/>
                </a:cubicBezTo>
                <a:lnTo>
                  <a:pt x="4056918" y="2708402"/>
                </a:lnTo>
                <a:lnTo>
                  <a:pt x="4024817" y="2580513"/>
                </a:lnTo>
                <a:lnTo>
                  <a:pt x="3911934" y="2580038"/>
                </a:lnTo>
                <a:cubicBezTo>
                  <a:pt x="3481451" y="2596958"/>
                  <a:pt x="2980711" y="2752596"/>
                  <a:pt x="2788279" y="2788634"/>
                </a:cubicBezTo>
                <a:cubicBezTo>
                  <a:pt x="2254631" y="2938655"/>
                  <a:pt x="1536342" y="2781550"/>
                  <a:pt x="1008235" y="2105738"/>
                </a:cubicBezTo>
                <a:cubicBezTo>
                  <a:pt x="1758045" y="2474919"/>
                  <a:pt x="2612125" y="2035122"/>
                  <a:pt x="3426198" y="1829642"/>
                </a:cubicBezTo>
                <a:cubicBezTo>
                  <a:pt x="3327471" y="1812782"/>
                  <a:pt x="3234459" y="1762449"/>
                  <a:pt x="3174355" y="1717740"/>
                </a:cubicBezTo>
                <a:cubicBezTo>
                  <a:pt x="2802309" y="1516413"/>
                  <a:pt x="2331532" y="1298228"/>
                  <a:pt x="1852273" y="1526429"/>
                </a:cubicBezTo>
                <a:cubicBezTo>
                  <a:pt x="2332919" y="1091768"/>
                  <a:pt x="2493134" y="946882"/>
                  <a:pt x="3102647" y="947614"/>
                </a:cubicBezTo>
                <a:cubicBezTo>
                  <a:pt x="3484934" y="940226"/>
                  <a:pt x="4093628" y="1175872"/>
                  <a:pt x="4459097" y="1095360"/>
                </a:cubicBezTo>
                <a:lnTo>
                  <a:pt x="4475793" y="1090112"/>
                </a:lnTo>
                <a:lnTo>
                  <a:pt x="4549515" y="1021474"/>
                </a:lnTo>
                <a:cubicBezTo>
                  <a:pt x="4587608" y="989270"/>
                  <a:pt x="4627235" y="958904"/>
                  <a:pt x="4668269" y="930506"/>
                </a:cubicBezTo>
                <a:lnTo>
                  <a:pt x="4720775" y="897830"/>
                </a:lnTo>
                <a:lnTo>
                  <a:pt x="4726098" y="888748"/>
                </a:lnTo>
                <a:lnTo>
                  <a:pt x="4726777" y="886375"/>
                </a:lnTo>
                <a:lnTo>
                  <a:pt x="4736511" y="888037"/>
                </a:lnTo>
                <a:lnTo>
                  <a:pt x="4795455" y="851354"/>
                </a:lnTo>
                <a:cubicBezTo>
                  <a:pt x="5014029" y="729722"/>
                  <a:pt x="5264511" y="660630"/>
                  <a:pt x="5530745" y="660630"/>
                </a:cubicBezTo>
                <a:cubicBezTo>
                  <a:pt x="5759352" y="660630"/>
                  <a:pt x="5987961" y="646884"/>
                  <a:pt x="6216568" y="619391"/>
                </a:cubicBezTo>
                <a:lnTo>
                  <a:pt x="6254447" y="614077"/>
                </a:lnTo>
                <a:lnTo>
                  <a:pt x="6402947" y="537972"/>
                </a:lnTo>
                <a:cubicBezTo>
                  <a:pt x="7117995" y="193207"/>
                  <a:pt x="7919760" y="0"/>
                  <a:pt x="8766623" y="0"/>
                </a:cubicBezTo>
                <a:close/>
              </a:path>
            </a:pathLst>
          </a:custGeom>
          <a:solidFill>
            <a:schemeClr val="bg1">
              <a:lumMod val="50000"/>
            </a:schemeClr>
          </a:solidFill>
        </p:spPr>
        <p:txBody>
          <a:bodyPr wrap="square">
            <a:noAutofit/>
          </a:bodyPr>
          <a:lstStyle/>
          <a:p>
            <a:endParaRPr lang="en-US" dirty="0"/>
          </a:p>
        </p:txBody>
      </p:sp>
    </p:spTree>
    <p:extLst>
      <p:ext uri="{BB962C8B-B14F-4D97-AF65-F5344CB8AC3E}">
        <p14:creationId xmlns:p14="http://schemas.microsoft.com/office/powerpoint/2010/main" val="1339425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9_ส่วนหัวของส่วน">
    <p:spTree>
      <p:nvGrpSpPr>
        <p:cNvPr id="1" name=""/>
        <p:cNvGrpSpPr/>
        <p:nvPr/>
      </p:nvGrpSpPr>
      <p:grpSpPr>
        <a:xfrm>
          <a:off x="0" y="0"/>
          <a:ext cx="0" cy="0"/>
          <a:chOff x="0" y="0"/>
          <a:chExt cx="0" cy="0"/>
        </a:xfrm>
      </p:grpSpPr>
      <p:sp>
        <p:nvSpPr>
          <p:cNvPr id="2" name="Picture Placeholder 13"/>
          <p:cNvSpPr>
            <a:spLocks noGrp="1"/>
          </p:cNvSpPr>
          <p:nvPr>
            <p:ph type="pic" sz="quarter" idx="11" hasCustomPrompt="1"/>
          </p:nvPr>
        </p:nvSpPr>
        <p:spPr>
          <a:xfrm>
            <a:off x="1951037" y="3250534"/>
            <a:ext cx="6430963" cy="6426866"/>
          </a:xfrm>
          <a:prstGeom prst="ellipse">
            <a:avLst/>
          </a:prstGeom>
          <a:solidFill>
            <a:schemeClr val="bg1">
              <a:lumMod val="50000"/>
            </a:schemeClr>
          </a:solidFill>
        </p:spPr>
        <p:txBody>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
        <p:nvSpPr>
          <p:cNvPr id="3" name="Picture Placeholder 13"/>
          <p:cNvSpPr>
            <a:spLocks noGrp="1"/>
          </p:cNvSpPr>
          <p:nvPr>
            <p:ph type="pic" sz="quarter" idx="12" hasCustomPrompt="1"/>
          </p:nvPr>
        </p:nvSpPr>
        <p:spPr>
          <a:xfrm>
            <a:off x="8885237" y="3250534"/>
            <a:ext cx="6430963" cy="6426866"/>
          </a:xfrm>
          <a:prstGeom prst="ellipse">
            <a:avLst/>
          </a:prstGeom>
          <a:solidFill>
            <a:schemeClr val="bg1">
              <a:lumMod val="50000"/>
            </a:schemeClr>
          </a:solidFill>
        </p:spPr>
        <p:txBody>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
        <p:nvSpPr>
          <p:cNvPr id="4" name="Picture Placeholder 13"/>
          <p:cNvSpPr>
            <a:spLocks noGrp="1"/>
          </p:cNvSpPr>
          <p:nvPr>
            <p:ph type="pic" sz="quarter" idx="13" hasCustomPrompt="1"/>
          </p:nvPr>
        </p:nvSpPr>
        <p:spPr>
          <a:xfrm>
            <a:off x="15865474" y="3250534"/>
            <a:ext cx="6430963" cy="6426866"/>
          </a:xfrm>
          <a:prstGeom prst="ellipse">
            <a:avLst/>
          </a:prstGeom>
          <a:solidFill>
            <a:schemeClr val="bg1">
              <a:lumMod val="50000"/>
            </a:schemeClr>
          </a:solidFill>
        </p:spPr>
        <p:txBody>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Tree>
    <p:extLst>
      <p:ext uri="{BB962C8B-B14F-4D97-AF65-F5344CB8AC3E}">
        <p14:creationId xmlns:p14="http://schemas.microsoft.com/office/powerpoint/2010/main" val="168929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7_ส่วนหัวของส่วน">
    <p:spTree>
      <p:nvGrpSpPr>
        <p:cNvPr id="1" name=""/>
        <p:cNvGrpSpPr/>
        <p:nvPr/>
      </p:nvGrpSpPr>
      <p:grpSpPr>
        <a:xfrm>
          <a:off x="0" y="0"/>
          <a:ext cx="0" cy="0"/>
          <a:chOff x="0" y="0"/>
          <a:chExt cx="0" cy="0"/>
        </a:xfrm>
      </p:grpSpPr>
      <p:sp>
        <p:nvSpPr>
          <p:cNvPr id="2" name="Picture Placeholder 13"/>
          <p:cNvSpPr>
            <a:spLocks noGrp="1"/>
          </p:cNvSpPr>
          <p:nvPr>
            <p:ph type="pic" sz="quarter" idx="22"/>
          </p:nvPr>
        </p:nvSpPr>
        <p:spPr>
          <a:xfrm>
            <a:off x="1189037" y="3689129"/>
            <a:ext cx="6175271" cy="8312275"/>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175" h="8399640">
                <a:moveTo>
                  <a:pt x="1292772" y="0"/>
                </a:moveTo>
                <a:lnTo>
                  <a:pt x="6240175" y="0"/>
                </a:lnTo>
                <a:lnTo>
                  <a:pt x="4726685" y="8399640"/>
                </a:lnTo>
                <a:lnTo>
                  <a:pt x="0" y="8399640"/>
                </a:lnTo>
                <a:lnTo>
                  <a:pt x="1292772" y="0"/>
                </a:lnTo>
                <a:close/>
              </a:path>
            </a:pathLst>
          </a:custGeom>
          <a:solidFill>
            <a:schemeClr val="bg1">
              <a:lumMod val="50000"/>
            </a:schemeClr>
          </a:solidFill>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3" name="Picture Placeholder 13"/>
          <p:cNvSpPr>
            <a:spLocks noGrp="1"/>
          </p:cNvSpPr>
          <p:nvPr>
            <p:ph type="pic" sz="quarter" idx="23"/>
          </p:nvPr>
        </p:nvSpPr>
        <p:spPr>
          <a:xfrm>
            <a:off x="6980237" y="3689129"/>
            <a:ext cx="6175271" cy="8312275"/>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175" h="8399640">
                <a:moveTo>
                  <a:pt x="1292772" y="0"/>
                </a:moveTo>
                <a:lnTo>
                  <a:pt x="6240175" y="0"/>
                </a:lnTo>
                <a:lnTo>
                  <a:pt x="4726685" y="8399640"/>
                </a:lnTo>
                <a:lnTo>
                  <a:pt x="0" y="8399640"/>
                </a:lnTo>
                <a:lnTo>
                  <a:pt x="1292772" y="0"/>
                </a:lnTo>
                <a:close/>
              </a:path>
            </a:pathLst>
          </a:custGeom>
          <a:solidFill>
            <a:schemeClr val="bg1">
              <a:lumMod val="50000"/>
            </a:schemeClr>
          </a:solidFill>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24"/>
          </p:nvPr>
        </p:nvSpPr>
        <p:spPr>
          <a:xfrm>
            <a:off x="12692166" y="3689129"/>
            <a:ext cx="6175271" cy="8312275"/>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175" h="8399640">
                <a:moveTo>
                  <a:pt x="1292772" y="0"/>
                </a:moveTo>
                <a:lnTo>
                  <a:pt x="6240175" y="0"/>
                </a:lnTo>
                <a:lnTo>
                  <a:pt x="4726685" y="8399640"/>
                </a:lnTo>
                <a:lnTo>
                  <a:pt x="0" y="8399640"/>
                </a:lnTo>
                <a:lnTo>
                  <a:pt x="1292772" y="0"/>
                </a:lnTo>
                <a:close/>
              </a:path>
            </a:pathLst>
          </a:custGeom>
          <a:solidFill>
            <a:schemeClr val="bg1">
              <a:lumMod val="50000"/>
            </a:schemeClr>
          </a:solidFill>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266935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2_ส่วนหัวของส่วน">
    <p:spTree>
      <p:nvGrpSpPr>
        <p:cNvPr id="1" name=""/>
        <p:cNvGrpSpPr/>
        <p:nvPr/>
      </p:nvGrpSpPr>
      <p:grpSpPr>
        <a:xfrm>
          <a:off x="0" y="0"/>
          <a:ext cx="0" cy="0"/>
          <a:chOff x="0" y="0"/>
          <a:chExt cx="0" cy="0"/>
        </a:xfrm>
      </p:grpSpPr>
      <p:sp>
        <p:nvSpPr>
          <p:cNvPr id="2" name="Picture Placeholder 13"/>
          <p:cNvSpPr>
            <a:spLocks noGrp="1"/>
          </p:cNvSpPr>
          <p:nvPr>
            <p:ph type="pic" sz="quarter" idx="22"/>
          </p:nvPr>
        </p:nvSpPr>
        <p:spPr>
          <a:xfrm>
            <a:off x="8961437" y="2438400"/>
            <a:ext cx="7010400" cy="9436408"/>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175" h="8399640">
                <a:moveTo>
                  <a:pt x="1292772" y="0"/>
                </a:moveTo>
                <a:lnTo>
                  <a:pt x="6240175" y="0"/>
                </a:lnTo>
                <a:lnTo>
                  <a:pt x="4726685" y="8399640"/>
                </a:lnTo>
                <a:lnTo>
                  <a:pt x="0" y="8399640"/>
                </a:lnTo>
                <a:lnTo>
                  <a:pt x="1292772" y="0"/>
                </a:lnTo>
                <a:close/>
              </a:path>
            </a:pathLst>
          </a:custGeom>
          <a:solidFill>
            <a:schemeClr val="bg1">
              <a:lumMod val="50000"/>
            </a:schemeClr>
          </a:solidFill>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3" name="Picture Placeholder 13"/>
          <p:cNvSpPr>
            <a:spLocks noGrp="1"/>
          </p:cNvSpPr>
          <p:nvPr>
            <p:ph type="pic" sz="quarter" idx="23"/>
          </p:nvPr>
        </p:nvSpPr>
        <p:spPr>
          <a:xfrm>
            <a:off x="15212908" y="2438400"/>
            <a:ext cx="7010400" cy="9436408"/>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175" h="8399640">
                <a:moveTo>
                  <a:pt x="1292772" y="0"/>
                </a:moveTo>
                <a:lnTo>
                  <a:pt x="6240175" y="0"/>
                </a:lnTo>
                <a:lnTo>
                  <a:pt x="4726685" y="8399640"/>
                </a:lnTo>
                <a:lnTo>
                  <a:pt x="0" y="8399640"/>
                </a:lnTo>
                <a:lnTo>
                  <a:pt x="1292772" y="0"/>
                </a:lnTo>
                <a:close/>
              </a:path>
            </a:pathLst>
          </a:custGeom>
          <a:solidFill>
            <a:schemeClr val="bg1">
              <a:lumMod val="50000"/>
            </a:schemeClr>
          </a:solidFill>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099901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3_ส่วนหัวของส่วน">
    <p:spTree>
      <p:nvGrpSpPr>
        <p:cNvPr id="1" name=""/>
        <p:cNvGrpSpPr/>
        <p:nvPr/>
      </p:nvGrpSpPr>
      <p:grpSpPr>
        <a:xfrm>
          <a:off x="0" y="0"/>
          <a:ext cx="0" cy="0"/>
          <a:chOff x="0" y="0"/>
          <a:chExt cx="0" cy="0"/>
        </a:xfrm>
      </p:grpSpPr>
      <p:sp>
        <p:nvSpPr>
          <p:cNvPr id="2" name="Picture Placeholder 13"/>
          <p:cNvSpPr>
            <a:spLocks noGrp="1"/>
          </p:cNvSpPr>
          <p:nvPr>
            <p:ph type="pic" sz="quarter" idx="22"/>
          </p:nvPr>
        </p:nvSpPr>
        <p:spPr>
          <a:xfrm>
            <a:off x="2408237" y="1392908"/>
            <a:ext cx="8305800" cy="11180092"/>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175" h="8399640">
                <a:moveTo>
                  <a:pt x="1292772" y="0"/>
                </a:moveTo>
                <a:lnTo>
                  <a:pt x="6240175" y="0"/>
                </a:lnTo>
                <a:lnTo>
                  <a:pt x="4726685" y="8399640"/>
                </a:lnTo>
                <a:lnTo>
                  <a:pt x="0" y="8399640"/>
                </a:lnTo>
                <a:lnTo>
                  <a:pt x="1292772" y="0"/>
                </a:lnTo>
                <a:close/>
              </a:path>
            </a:pathLst>
          </a:custGeom>
          <a:solidFill>
            <a:schemeClr val="bg1">
              <a:lumMod val="50000"/>
            </a:schemeClr>
          </a:solidFill>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10900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5_ส่วนหัวของส่วน">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1" y="3422831"/>
            <a:ext cx="13228636" cy="7397569"/>
          </a:xfrm>
          <a:prstGeom prst="rect">
            <a:avLst/>
          </a:prstGeom>
          <a:solidFill>
            <a:schemeClr val="bg1">
              <a:lumMod val="50000"/>
            </a:schemeClr>
          </a:solidFill>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096846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7_ส่วนหัวของส่วน">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2136041" y="3185"/>
            <a:ext cx="12165409" cy="13712815"/>
          </a:xfrm>
          <a:prstGeom prst="rect">
            <a:avLst/>
          </a:prstGeom>
          <a:solidFill>
            <a:schemeClr val="bg1">
              <a:lumMod val="50000"/>
            </a:schemeClr>
          </a:solidFill>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33697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8_ส่วนหัวของส่วน">
    <p:spTree>
      <p:nvGrpSpPr>
        <p:cNvPr id="1" name=""/>
        <p:cNvGrpSpPr/>
        <p:nvPr/>
      </p:nvGrpSpPr>
      <p:grpSpPr>
        <a:xfrm>
          <a:off x="0" y="0"/>
          <a:ext cx="0" cy="0"/>
          <a:chOff x="0" y="0"/>
          <a:chExt cx="0" cy="0"/>
        </a:xfrm>
      </p:grpSpPr>
      <p:sp>
        <p:nvSpPr>
          <p:cNvPr id="3" name="Picture Placeholder 13"/>
          <p:cNvSpPr>
            <a:spLocks noGrp="1"/>
          </p:cNvSpPr>
          <p:nvPr>
            <p:ph type="pic" sz="quarter" idx="13"/>
          </p:nvPr>
        </p:nvSpPr>
        <p:spPr>
          <a:xfrm>
            <a:off x="0" y="1"/>
            <a:ext cx="12168235" cy="13716000"/>
          </a:xfrm>
          <a:prstGeom prst="rect">
            <a:avLst/>
          </a:prstGeom>
          <a:solidFill>
            <a:schemeClr val="bg1">
              <a:lumMod val="50000"/>
            </a:schemeClr>
          </a:solidFill>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945856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9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8675648" cy="13716000"/>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19873268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0_ส่วนหัวของส่วน">
    <p:spTree>
      <p:nvGrpSpPr>
        <p:cNvPr id="1" name=""/>
        <p:cNvGrpSpPr/>
        <p:nvPr/>
      </p:nvGrpSpPr>
      <p:grpSpPr>
        <a:xfrm>
          <a:off x="0" y="0"/>
          <a:ext cx="0" cy="0"/>
          <a:chOff x="0" y="0"/>
          <a:chExt cx="0" cy="0"/>
        </a:xfrm>
      </p:grpSpPr>
      <p:sp>
        <p:nvSpPr>
          <p:cNvPr id="7" name="Picture Placeholder 13"/>
          <p:cNvSpPr>
            <a:spLocks noGrp="1"/>
          </p:cNvSpPr>
          <p:nvPr>
            <p:ph type="pic" sz="quarter" idx="16"/>
          </p:nvPr>
        </p:nvSpPr>
        <p:spPr>
          <a:xfrm>
            <a:off x="0" y="7239000"/>
            <a:ext cx="12188825" cy="6426200"/>
          </a:xfrm>
          <a:prstGeom prst="rect">
            <a:avLst/>
          </a:prstGeom>
          <a:solidFill>
            <a:schemeClr val="bg1">
              <a:lumMod val="50000"/>
            </a:schemeClr>
          </a:solidFill>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8" name="Picture Placeholder 13"/>
          <p:cNvSpPr>
            <a:spLocks noGrp="1"/>
          </p:cNvSpPr>
          <p:nvPr>
            <p:ph type="pic" sz="quarter" idx="17"/>
          </p:nvPr>
        </p:nvSpPr>
        <p:spPr>
          <a:xfrm>
            <a:off x="12188825" y="7239000"/>
            <a:ext cx="12188825" cy="6426200"/>
          </a:xfrm>
          <a:prstGeom prst="rect">
            <a:avLst/>
          </a:prstGeom>
          <a:solidFill>
            <a:schemeClr val="bg1">
              <a:lumMod val="50000"/>
            </a:schemeClr>
          </a:solidFill>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729658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ส่วนหัวของส่วน">
    <p:spTree>
      <p:nvGrpSpPr>
        <p:cNvPr id="1" name=""/>
        <p:cNvGrpSpPr/>
        <p:nvPr/>
      </p:nvGrpSpPr>
      <p:grpSpPr>
        <a:xfrm>
          <a:off x="0" y="0"/>
          <a:ext cx="0" cy="0"/>
          <a:chOff x="0" y="0"/>
          <a:chExt cx="0" cy="0"/>
        </a:xfrm>
      </p:grpSpPr>
      <p:sp>
        <p:nvSpPr>
          <p:cNvPr id="4" name="ตัวแทนรูปภาพ 3"/>
          <p:cNvSpPr>
            <a:spLocks noGrp="1"/>
          </p:cNvSpPr>
          <p:nvPr>
            <p:ph type="pic" sz="quarter" idx="10"/>
          </p:nvPr>
        </p:nvSpPr>
        <p:spPr>
          <a:xfrm>
            <a:off x="0" y="-76200"/>
            <a:ext cx="24353838" cy="8915400"/>
          </a:xfrm>
          <a:prstGeom prst="rect">
            <a:avLst/>
          </a:prstGeom>
          <a:solidFill>
            <a:schemeClr val="bg1">
              <a:lumMod val="50000"/>
            </a:schemeClr>
          </a:solidFill>
        </p:spPr>
        <p:txBody>
          <a:bodyPr/>
          <a:lstStyle/>
          <a:p>
            <a:endParaRPr lang="th-TH" dirty="0"/>
          </a:p>
        </p:txBody>
      </p:sp>
    </p:spTree>
    <p:extLst>
      <p:ext uri="{BB962C8B-B14F-4D97-AF65-F5344CB8AC3E}">
        <p14:creationId xmlns:p14="http://schemas.microsoft.com/office/powerpoint/2010/main" val="2178524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5_ส่วนหัวของส่วน">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31839" y="1281005"/>
            <a:ext cx="14218643" cy="10910994"/>
          </a:xfrm>
          <a:custGeom>
            <a:avLst/>
            <a:gdLst>
              <a:gd name="connsiteX0" fmla="*/ 5455645 w 14218643"/>
              <a:gd name="connsiteY0" fmla="*/ 3474297 h 10910994"/>
              <a:gd name="connsiteX1" fmla="*/ 3474444 w 14218643"/>
              <a:gd name="connsiteY1" fmla="*/ 5455497 h 10910994"/>
              <a:gd name="connsiteX2" fmla="*/ 5455645 w 14218643"/>
              <a:gd name="connsiteY2" fmla="*/ 7436697 h 10910994"/>
              <a:gd name="connsiteX3" fmla="*/ 7436843 w 14218643"/>
              <a:gd name="connsiteY3" fmla="*/ 5455497 h 10910994"/>
              <a:gd name="connsiteX4" fmla="*/ 5455645 w 14218643"/>
              <a:gd name="connsiteY4" fmla="*/ 3474297 h 10910994"/>
              <a:gd name="connsiteX5" fmla="*/ 5452021 w 14218643"/>
              <a:gd name="connsiteY5" fmla="*/ 0 h 10910994"/>
              <a:gd name="connsiteX6" fmla="*/ 8279091 w 14218643"/>
              <a:gd name="connsiteY6" fmla="*/ 789811 h 10910994"/>
              <a:gd name="connsiteX7" fmla="*/ 8411956 w 14218643"/>
              <a:gd name="connsiteY7" fmla="*/ 875043 h 10910994"/>
              <a:gd name="connsiteX8" fmla="*/ 9193921 w 14218643"/>
              <a:gd name="connsiteY8" fmla="*/ 988434 h 10910994"/>
              <a:gd name="connsiteX9" fmla="*/ 9866484 w 14218643"/>
              <a:gd name="connsiteY9" fmla="*/ 1413322 h 10910994"/>
              <a:gd name="connsiteX10" fmla="*/ 9920871 w 14218643"/>
              <a:gd name="connsiteY10" fmla="*/ 1491507 h 10910994"/>
              <a:gd name="connsiteX11" fmla="*/ 9965210 w 14218643"/>
              <a:gd name="connsiteY11" fmla="*/ 1430181 h 10910994"/>
              <a:gd name="connsiteX12" fmla="*/ 11836705 w 14218643"/>
              <a:gd name="connsiteY12" fmla="*/ 1577511 h 10910994"/>
              <a:gd name="connsiteX13" fmla="*/ 12961336 w 14218643"/>
              <a:gd name="connsiteY13" fmla="*/ 1735100 h 10910994"/>
              <a:gd name="connsiteX14" fmla="*/ 11898369 w 14218643"/>
              <a:gd name="connsiteY14" fmla="*/ 2208123 h 10910994"/>
              <a:gd name="connsiteX15" fmla="*/ 10579229 w 14218643"/>
              <a:gd name="connsiteY15" fmla="*/ 2396260 h 10910994"/>
              <a:gd name="connsiteX16" fmla="*/ 12323416 w 14218643"/>
              <a:gd name="connsiteY16" fmla="*/ 2694094 h 10910994"/>
              <a:gd name="connsiteX17" fmla="*/ 14137929 w 14218643"/>
              <a:gd name="connsiteY17" fmla="*/ 3968512 h 10910994"/>
              <a:gd name="connsiteX18" fmla="*/ 11775740 w 14218643"/>
              <a:gd name="connsiteY18" fmla="*/ 4116337 h 10910994"/>
              <a:gd name="connsiteX19" fmla="*/ 11895944 w 14218643"/>
              <a:gd name="connsiteY19" fmla="*/ 4205759 h 10910994"/>
              <a:gd name="connsiteX20" fmla="*/ 13366813 w 14218643"/>
              <a:gd name="connsiteY20" fmla="*/ 4319128 h 10910994"/>
              <a:gd name="connsiteX21" fmla="*/ 10933938 w 14218643"/>
              <a:gd name="connsiteY21" fmla="*/ 4865731 h 10910994"/>
              <a:gd name="connsiteX22" fmla="*/ 10874560 w 14218643"/>
              <a:gd name="connsiteY22" fmla="*/ 4887219 h 10910994"/>
              <a:gd name="connsiteX23" fmla="*/ 10875893 w 14218643"/>
              <a:gd name="connsiteY23" fmla="*/ 4897704 h 10910994"/>
              <a:gd name="connsiteX24" fmla="*/ 10904041 w 14218643"/>
              <a:gd name="connsiteY24" fmla="*/ 5455497 h 10910994"/>
              <a:gd name="connsiteX25" fmla="*/ 10896946 w 14218643"/>
              <a:gd name="connsiteY25" fmla="*/ 5736236 h 10910994"/>
              <a:gd name="connsiteX26" fmla="*/ 10880398 w 14218643"/>
              <a:gd name="connsiteY26" fmla="*/ 5954008 h 10910994"/>
              <a:gd name="connsiteX27" fmla="*/ 10917674 w 14218643"/>
              <a:gd name="connsiteY27" fmla="*/ 5967867 h 10910994"/>
              <a:gd name="connsiteX28" fmla="*/ 12501474 w 14218643"/>
              <a:gd name="connsiteY28" fmla="*/ 5618226 h 10910994"/>
              <a:gd name="connsiteX29" fmla="*/ 13919515 w 14218643"/>
              <a:gd name="connsiteY29" fmla="*/ 6239309 h 10910994"/>
              <a:gd name="connsiteX30" fmla="*/ 13181310 w 14218643"/>
              <a:gd name="connsiteY30" fmla="*/ 6595543 h 10910994"/>
              <a:gd name="connsiteX31" fmla="*/ 14218643 w 14218643"/>
              <a:gd name="connsiteY31" fmla="*/ 6669329 h 10910994"/>
              <a:gd name="connsiteX32" fmla="*/ 12497491 w 14218643"/>
              <a:gd name="connsiteY32" fmla="*/ 7029962 h 10910994"/>
              <a:gd name="connsiteX33" fmla="*/ 10783438 w 14218643"/>
              <a:gd name="connsiteY33" fmla="*/ 7150664 h 10910994"/>
              <a:gd name="connsiteX34" fmla="*/ 11732090 w 14218643"/>
              <a:gd name="connsiteY34" fmla="*/ 7347102 h 10910994"/>
              <a:gd name="connsiteX35" fmla="*/ 10468744 w 14218643"/>
              <a:gd name="connsiteY35" fmla="*/ 7600476 h 10910994"/>
              <a:gd name="connsiteX36" fmla="*/ 10466326 w 14218643"/>
              <a:gd name="connsiteY36" fmla="*/ 7599537 h 10910994"/>
              <a:gd name="connsiteX37" fmla="*/ 10366412 w 14218643"/>
              <a:gd name="connsiteY37" fmla="*/ 7820681 h 10910994"/>
              <a:gd name="connsiteX38" fmla="*/ 10246012 w 14218643"/>
              <a:gd name="connsiteY38" fmla="*/ 8055911 h 10910994"/>
              <a:gd name="connsiteX39" fmla="*/ 10161725 w 14218643"/>
              <a:gd name="connsiteY39" fmla="*/ 8202592 h 10910994"/>
              <a:gd name="connsiteX40" fmla="*/ 10193826 w 14218643"/>
              <a:gd name="connsiteY40" fmla="*/ 8330481 h 10910994"/>
              <a:gd name="connsiteX41" fmla="*/ 10306709 w 14218643"/>
              <a:gd name="connsiteY41" fmla="*/ 8330956 h 10910994"/>
              <a:gd name="connsiteX42" fmla="*/ 11430364 w 14218643"/>
              <a:gd name="connsiteY42" fmla="*/ 8122360 h 10910994"/>
              <a:gd name="connsiteX43" fmla="*/ 13210408 w 14218643"/>
              <a:gd name="connsiteY43" fmla="*/ 8805256 h 10910994"/>
              <a:gd name="connsiteX44" fmla="*/ 10792445 w 14218643"/>
              <a:gd name="connsiteY44" fmla="*/ 9081352 h 10910994"/>
              <a:gd name="connsiteX45" fmla="*/ 11044288 w 14218643"/>
              <a:gd name="connsiteY45" fmla="*/ 9193254 h 10910994"/>
              <a:gd name="connsiteX46" fmla="*/ 12366370 w 14218643"/>
              <a:gd name="connsiteY46" fmla="*/ 9384565 h 10910994"/>
              <a:gd name="connsiteX47" fmla="*/ 11115996 w 14218643"/>
              <a:gd name="connsiteY47" fmla="*/ 9963380 h 10910994"/>
              <a:gd name="connsiteX48" fmla="*/ 9759546 w 14218643"/>
              <a:gd name="connsiteY48" fmla="*/ 9815634 h 10910994"/>
              <a:gd name="connsiteX49" fmla="*/ 9742850 w 14218643"/>
              <a:gd name="connsiteY49" fmla="*/ 9820882 h 10910994"/>
              <a:gd name="connsiteX50" fmla="*/ 9669128 w 14218643"/>
              <a:gd name="connsiteY50" fmla="*/ 9889520 h 10910994"/>
              <a:gd name="connsiteX51" fmla="*/ 9550374 w 14218643"/>
              <a:gd name="connsiteY51" fmla="*/ 9980488 h 10910994"/>
              <a:gd name="connsiteX52" fmla="*/ 9497868 w 14218643"/>
              <a:gd name="connsiteY52" fmla="*/ 10013164 h 10910994"/>
              <a:gd name="connsiteX53" fmla="*/ 9492545 w 14218643"/>
              <a:gd name="connsiteY53" fmla="*/ 10022246 h 10910994"/>
              <a:gd name="connsiteX54" fmla="*/ 9491866 w 14218643"/>
              <a:gd name="connsiteY54" fmla="*/ 10024619 h 10910994"/>
              <a:gd name="connsiteX55" fmla="*/ 9482132 w 14218643"/>
              <a:gd name="connsiteY55" fmla="*/ 10022957 h 10910994"/>
              <a:gd name="connsiteX56" fmla="*/ 9423188 w 14218643"/>
              <a:gd name="connsiteY56" fmla="*/ 10059640 h 10910994"/>
              <a:gd name="connsiteX57" fmla="*/ 8687898 w 14218643"/>
              <a:gd name="connsiteY57" fmla="*/ 10250364 h 10910994"/>
              <a:gd name="connsiteX58" fmla="*/ 8002075 w 14218643"/>
              <a:gd name="connsiteY58" fmla="*/ 10291603 h 10910994"/>
              <a:gd name="connsiteX59" fmla="*/ 7964196 w 14218643"/>
              <a:gd name="connsiteY59" fmla="*/ 10296917 h 10910994"/>
              <a:gd name="connsiteX60" fmla="*/ 7815696 w 14218643"/>
              <a:gd name="connsiteY60" fmla="*/ 10373022 h 10910994"/>
              <a:gd name="connsiteX61" fmla="*/ 5452021 w 14218643"/>
              <a:gd name="connsiteY61" fmla="*/ 10910994 h 10910994"/>
              <a:gd name="connsiteX62" fmla="*/ 0 w 14218643"/>
              <a:gd name="connsiteY62" fmla="*/ 5455497 h 10910994"/>
              <a:gd name="connsiteX63" fmla="*/ 5452021 w 14218643"/>
              <a:gd name="connsiteY63" fmla="*/ 0 h 1091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4218643" h="10910994">
                <a:moveTo>
                  <a:pt x="5455645" y="3474297"/>
                </a:moveTo>
                <a:cubicBezTo>
                  <a:pt x="4361457" y="3474297"/>
                  <a:pt x="3474444" y="4361310"/>
                  <a:pt x="3474444" y="5455497"/>
                </a:cubicBezTo>
                <a:cubicBezTo>
                  <a:pt x="3474444" y="6549684"/>
                  <a:pt x="4361457" y="7436697"/>
                  <a:pt x="5455645" y="7436697"/>
                </a:cubicBezTo>
                <a:cubicBezTo>
                  <a:pt x="6549830" y="7436697"/>
                  <a:pt x="7436843" y="6549684"/>
                  <a:pt x="7436843" y="5455497"/>
                </a:cubicBezTo>
                <a:cubicBezTo>
                  <a:pt x="7436843" y="4361310"/>
                  <a:pt x="6549830" y="3474297"/>
                  <a:pt x="5455645" y="3474297"/>
                </a:cubicBezTo>
                <a:close/>
                <a:moveTo>
                  <a:pt x="5452021" y="0"/>
                </a:moveTo>
                <a:cubicBezTo>
                  <a:pt x="6487074" y="0"/>
                  <a:pt x="7454762" y="288617"/>
                  <a:pt x="8279091" y="789811"/>
                </a:cubicBezTo>
                <a:lnTo>
                  <a:pt x="8411956" y="875043"/>
                </a:lnTo>
                <a:lnTo>
                  <a:pt x="9193921" y="988434"/>
                </a:lnTo>
                <a:cubicBezTo>
                  <a:pt x="9457196" y="1033390"/>
                  <a:pt x="9703323" y="1178766"/>
                  <a:pt x="9866484" y="1413322"/>
                </a:cubicBezTo>
                <a:lnTo>
                  <a:pt x="9920871" y="1491507"/>
                </a:lnTo>
                <a:cubicBezTo>
                  <a:pt x="9926586" y="1458035"/>
                  <a:pt x="9959494" y="1463656"/>
                  <a:pt x="9965210" y="1430181"/>
                </a:cubicBezTo>
                <a:cubicBezTo>
                  <a:pt x="10643314" y="1029236"/>
                  <a:pt x="11251442" y="1236427"/>
                  <a:pt x="11836705" y="1577511"/>
                </a:cubicBezTo>
                <a:cubicBezTo>
                  <a:pt x="12148651" y="1734123"/>
                  <a:pt x="12559325" y="1907598"/>
                  <a:pt x="12961336" y="1735100"/>
                </a:cubicBezTo>
                <a:cubicBezTo>
                  <a:pt x="12563654" y="2080584"/>
                  <a:pt x="12403437" y="2225467"/>
                  <a:pt x="11898369" y="2208123"/>
                </a:cubicBezTo>
                <a:cubicBezTo>
                  <a:pt x="11420491" y="2229869"/>
                  <a:pt x="10676398" y="1827218"/>
                  <a:pt x="10579229" y="2396260"/>
                </a:cubicBezTo>
                <a:cubicBezTo>
                  <a:pt x="10390608" y="3500874"/>
                  <a:pt x="11982892" y="2704844"/>
                  <a:pt x="12323416" y="2694094"/>
                </a:cubicBezTo>
                <a:cubicBezTo>
                  <a:pt x="12938645" y="2661352"/>
                  <a:pt x="14039027" y="3159295"/>
                  <a:pt x="14137929" y="3968512"/>
                </a:cubicBezTo>
                <a:cubicBezTo>
                  <a:pt x="13309309" y="3069137"/>
                  <a:pt x="12415216" y="3743242"/>
                  <a:pt x="11775740" y="4116337"/>
                </a:cubicBezTo>
                <a:cubicBezTo>
                  <a:pt x="11802934" y="4155426"/>
                  <a:pt x="11868750" y="4166665"/>
                  <a:pt x="11895944" y="4205759"/>
                </a:cubicBezTo>
                <a:cubicBezTo>
                  <a:pt x="12361003" y="4457418"/>
                  <a:pt x="12923405" y="4932395"/>
                  <a:pt x="13366813" y="4319128"/>
                </a:cubicBezTo>
                <a:cubicBezTo>
                  <a:pt x="12621472" y="5993973"/>
                  <a:pt x="11659291" y="4657461"/>
                  <a:pt x="10933938" y="4865731"/>
                </a:cubicBezTo>
                <a:lnTo>
                  <a:pt x="10874560" y="4887219"/>
                </a:lnTo>
                <a:lnTo>
                  <a:pt x="10875893" y="4897704"/>
                </a:lnTo>
                <a:cubicBezTo>
                  <a:pt x="10894505" y="5081102"/>
                  <a:pt x="10904041" y="5267185"/>
                  <a:pt x="10904041" y="5455497"/>
                </a:cubicBezTo>
                <a:cubicBezTo>
                  <a:pt x="10904041" y="5549653"/>
                  <a:pt x="10901657" y="5643251"/>
                  <a:pt x="10896946" y="5736236"/>
                </a:cubicBezTo>
                <a:lnTo>
                  <a:pt x="10880398" y="5954008"/>
                </a:lnTo>
                <a:lnTo>
                  <a:pt x="10917674" y="5967867"/>
                </a:lnTo>
                <a:cubicBezTo>
                  <a:pt x="11438508" y="6091250"/>
                  <a:pt x="12017880" y="5673447"/>
                  <a:pt x="12501474" y="5618226"/>
                </a:cubicBezTo>
                <a:cubicBezTo>
                  <a:pt x="13161044" y="5524158"/>
                  <a:pt x="13578818" y="5457700"/>
                  <a:pt x="13919515" y="6239309"/>
                </a:cubicBezTo>
                <a:cubicBezTo>
                  <a:pt x="13691923" y="5787055"/>
                  <a:pt x="13036683" y="6054110"/>
                  <a:pt x="13181310" y="6595543"/>
                </a:cubicBezTo>
                <a:cubicBezTo>
                  <a:pt x="13337368" y="7070029"/>
                  <a:pt x="13925404" y="6998199"/>
                  <a:pt x="14218643" y="6669329"/>
                </a:cubicBezTo>
                <a:cubicBezTo>
                  <a:pt x="13901154" y="7338547"/>
                  <a:pt x="13350359" y="7588987"/>
                  <a:pt x="12497491" y="7029962"/>
                </a:cubicBezTo>
                <a:cubicBezTo>
                  <a:pt x="12251365" y="6884586"/>
                  <a:pt x="10920619" y="6347306"/>
                  <a:pt x="10783438" y="7150664"/>
                </a:cubicBezTo>
                <a:cubicBezTo>
                  <a:pt x="10726280" y="7485395"/>
                  <a:pt x="11478861" y="7441658"/>
                  <a:pt x="11732090" y="7347102"/>
                </a:cubicBezTo>
                <a:cubicBezTo>
                  <a:pt x="11258326" y="7778634"/>
                  <a:pt x="10822523" y="7722115"/>
                  <a:pt x="10468744" y="7600476"/>
                </a:cubicBezTo>
                <a:lnTo>
                  <a:pt x="10466326" y="7599537"/>
                </a:lnTo>
                <a:lnTo>
                  <a:pt x="10366412" y="7820681"/>
                </a:lnTo>
                <a:cubicBezTo>
                  <a:pt x="10328129" y="7900181"/>
                  <a:pt x="10287977" y="7978610"/>
                  <a:pt x="10246012" y="8055911"/>
                </a:cubicBezTo>
                <a:lnTo>
                  <a:pt x="10161725" y="8202592"/>
                </a:lnTo>
                <a:lnTo>
                  <a:pt x="10193826" y="8330481"/>
                </a:lnTo>
                <a:lnTo>
                  <a:pt x="10306709" y="8330956"/>
                </a:lnTo>
                <a:cubicBezTo>
                  <a:pt x="10737192" y="8314036"/>
                  <a:pt x="11237932" y="8158398"/>
                  <a:pt x="11430364" y="8122360"/>
                </a:cubicBezTo>
                <a:cubicBezTo>
                  <a:pt x="11964012" y="7972339"/>
                  <a:pt x="12682301" y="8129444"/>
                  <a:pt x="13210408" y="8805256"/>
                </a:cubicBezTo>
                <a:cubicBezTo>
                  <a:pt x="12460598" y="8436075"/>
                  <a:pt x="11606518" y="8875872"/>
                  <a:pt x="10792445" y="9081352"/>
                </a:cubicBezTo>
                <a:cubicBezTo>
                  <a:pt x="10891172" y="9098212"/>
                  <a:pt x="10984184" y="9148545"/>
                  <a:pt x="11044288" y="9193254"/>
                </a:cubicBezTo>
                <a:cubicBezTo>
                  <a:pt x="11416334" y="9394581"/>
                  <a:pt x="11887111" y="9612766"/>
                  <a:pt x="12366370" y="9384565"/>
                </a:cubicBezTo>
                <a:cubicBezTo>
                  <a:pt x="11885724" y="9819226"/>
                  <a:pt x="11725509" y="9964112"/>
                  <a:pt x="11115996" y="9963380"/>
                </a:cubicBezTo>
                <a:cubicBezTo>
                  <a:pt x="10733709" y="9970768"/>
                  <a:pt x="10125015" y="9735122"/>
                  <a:pt x="9759546" y="9815634"/>
                </a:cubicBezTo>
                <a:lnTo>
                  <a:pt x="9742850" y="9820882"/>
                </a:lnTo>
                <a:lnTo>
                  <a:pt x="9669128" y="9889520"/>
                </a:lnTo>
                <a:cubicBezTo>
                  <a:pt x="9631035" y="9921724"/>
                  <a:pt x="9591408" y="9952090"/>
                  <a:pt x="9550374" y="9980488"/>
                </a:cubicBezTo>
                <a:lnTo>
                  <a:pt x="9497868" y="10013164"/>
                </a:lnTo>
                <a:lnTo>
                  <a:pt x="9492545" y="10022246"/>
                </a:lnTo>
                <a:lnTo>
                  <a:pt x="9491866" y="10024619"/>
                </a:lnTo>
                <a:lnTo>
                  <a:pt x="9482132" y="10022957"/>
                </a:lnTo>
                <a:lnTo>
                  <a:pt x="9423188" y="10059640"/>
                </a:lnTo>
                <a:cubicBezTo>
                  <a:pt x="9204614" y="10181272"/>
                  <a:pt x="8954132" y="10250364"/>
                  <a:pt x="8687898" y="10250364"/>
                </a:cubicBezTo>
                <a:cubicBezTo>
                  <a:pt x="8459291" y="10250364"/>
                  <a:pt x="8230682" y="10264110"/>
                  <a:pt x="8002075" y="10291603"/>
                </a:cubicBezTo>
                <a:lnTo>
                  <a:pt x="7964196" y="10296917"/>
                </a:lnTo>
                <a:lnTo>
                  <a:pt x="7815696" y="10373022"/>
                </a:lnTo>
                <a:cubicBezTo>
                  <a:pt x="7100648" y="10717787"/>
                  <a:pt x="6298883" y="10910994"/>
                  <a:pt x="5452021" y="10910994"/>
                </a:cubicBezTo>
                <a:cubicBezTo>
                  <a:pt x="2440952" y="10910994"/>
                  <a:pt x="0" y="8468485"/>
                  <a:pt x="0" y="5455497"/>
                </a:cubicBezTo>
                <a:cubicBezTo>
                  <a:pt x="0" y="2442510"/>
                  <a:pt x="2440952" y="0"/>
                  <a:pt x="5452021" y="0"/>
                </a:cubicBezTo>
                <a:close/>
              </a:path>
            </a:pathLst>
          </a:custGeom>
          <a:solidFill>
            <a:schemeClr val="bg1">
              <a:lumMod val="50000"/>
            </a:schemeClr>
          </a:solidFill>
        </p:spPr>
        <p:txBody>
          <a:bodyPr wrap="square">
            <a:noAutofit/>
          </a:bodyPr>
          <a:lstStyle/>
          <a:p>
            <a:endParaRPr lang="en-US" dirty="0"/>
          </a:p>
        </p:txBody>
      </p:sp>
    </p:spTree>
    <p:extLst>
      <p:ext uri="{BB962C8B-B14F-4D97-AF65-F5344CB8AC3E}">
        <p14:creationId xmlns:p14="http://schemas.microsoft.com/office/powerpoint/2010/main" val="1787432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ส่วนหัวของส่วน">
    <p:spTree>
      <p:nvGrpSpPr>
        <p:cNvPr id="1" name=""/>
        <p:cNvGrpSpPr/>
        <p:nvPr/>
      </p:nvGrpSpPr>
      <p:grpSpPr>
        <a:xfrm>
          <a:off x="0" y="0"/>
          <a:ext cx="0" cy="0"/>
          <a:chOff x="0" y="0"/>
          <a:chExt cx="0" cy="0"/>
        </a:xfrm>
      </p:grpSpPr>
      <p:sp>
        <p:nvSpPr>
          <p:cNvPr id="4" name="ตัวแทนรูปภาพ 3"/>
          <p:cNvSpPr>
            <a:spLocks noGrp="1"/>
          </p:cNvSpPr>
          <p:nvPr>
            <p:ph type="pic" sz="quarter" idx="10"/>
          </p:nvPr>
        </p:nvSpPr>
        <p:spPr>
          <a:xfrm>
            <a:off x="0" y="5795963"/>
            <a:ext cx="24349075" cy="7920037"/>
          </a:xfrm>
          <a:prstGeom prst="rect">
            <a:avLst/>
          </a:prstGeom>
          <a:solidFill>
            <a:schemeClr val="bg1">
              <a:lumMod val="50000"/>
            </a:schemeClr>
          </a:solidFill>
        </p:spPr>
        <p:txBody>
          <a:bodyPr/>
          <a:lstStyle/>
          <a:p>
            <a:endParaRPr lang="th-TH" dirty="0"/>
          </a:p>
        </p:txBody>
      </p:sp>
    </p:spTree>
    <p:extLst>
      <p:ext uri="{BB962C8B-B14F-4D97-AF65-F5344CB8AC3E}">
        <p14:creationId xmlns:p14="http://schemas.microsoft.com/office/powerpoint/2010/main" val="4110150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ส่วนหัวของส่วน">
    <p:spTree>
      <p:nvGrpSpPr>
        <p:cNvPr id="1" name=""/>
        <p:cNvGrpSpPr/>
        <p:nvPr/>
      </p:nvGrpSpPr>
      <p:grpSpPr>
        <a:xfrm>
          <a:off x="0" y="0"/>
          <a:ext cx="0" cy="0"/>
          <a:chOff x="0" y="0"/>
          <a:chExt cx="0" cy="0"/>
        </a:xfrm>
      </p:grpSpPr>
      <p:sp>
        <p:nvSpPr>
          <p:cNvPr id="8" name="ตัวแทนรูปภาพ 7"/>
          <p:cNvSpPr>
            <a:spLocks noGrp="1"/>
          </p:cNvSpPr>
          <p:nvPr>
            <p:ph type="pic" sz="quarter" idx="10"/>
          </p:nvPr>
        </p:nvSpPr>
        <p:spPr>
          <a:xfrm>
            <a:off x="0" y="0"/>
            <a:ext cx="24323675" cy="7239000"/>
          </a:xfrm>
          <a:prstGeom prst="rect">
            <a:avLst/>
          </a:prstGeom>
          <a:solidFill>
            <a:schemeClr val="bg1">
              <a:lumMod val="50000"/>
            </a:schemeClr>
          </a:solidFill>
        </p:spPr>
        <p:txBody>
          <a:bodyPr/>
          <a:lstStyle/>
          <a:p>
            <a:endParaRPr lang="th-TH" dirty="0"/>
          </a:p>
        </p:txBody>
      </p:sp>
    </p:spTree>
    <p:extLst>
      <p:ext uri="{BB962C8B-B14F-4D97-AF65-F5344CB8AC3E}">
        <p14:creationId xmlns:p14="http://schemas.microsoft.com/office/powerpoint/2010/main" val="34780401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ส่วนหัวของส่วน">
    <p:spTree>
      <p:nvGrpSpPr>
        <p:cNvPr id="1" name=""/>
        <p:cNvGrpSpPr/>
        <p:nvPr/>
      </p:nvGrpSpPr>
      <p:grpSpPr>
        <a:xfrm>
          <a:off x="0" y="0"/>
          <a:ext cx="0" cy="0"/>
          <a:chOff x="0" y="0"/>
          <a:chExt cx="0" cy="0"/>
        </a:xfrm>
      </p:grpSpPr>
      <p:sp>
        <p:nvSpPr>
          <p:cNvPr id="15" name="ตัวแทนรูปภาพ 14"/>
          <p:cNvSpPr>
            <a:spLocks noGrp="1"/>
          </p:cNvSpPr>
          <p:nvPr>
            <p:ph type="pic" sz="quarter" idx="10"/>
          </p:nvPr>
        </p:nvSpPr>
        <p:spPr>
          <a:xfrm>
            <a:off x="0" y="2971800"/>
            <a:ext cx="24323675" cy="4724400"/>
          </a:xfrm>
          <a:prstGeom prst="rect">
            <a:avLst/>
          </a:prstGeom>
          <a:solidFill>
            <a:schemeClr val="bg1">
              <a:lumMod val="50000"/>
            </a:schemeClr>
          </a:solidFill>
        </p:spPr>
        <p:txBody>
          <a:bodyPr/>
          <a:lstStyle/>
          <a:p>
            <a:endParaRPr lang="th-TH" dirty="0"/>
          </a:p>
        </p:txBody>
      </p:sp>
    </p:spTree>
    <p:extLst>
      <p:ext uri="{BB962C8B-B14F-4D97-AF65-F5344CB8AC3E}">
        <p14:creationId xmlns:p14="http://schemas.microsoft.com/office/powerpoint/2010/main" val="905175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6_ส่วนหัวของส่วน">
    <p:spTree>
      <p:nvGrpSpPr>
        <p:cNvPr id="1" name=""/>
        <p:cNvGrpSpPr/>
        <p:nvPr/>
      </p:nvGrpSpPr>
      <p:grpSpPr>
        <a:xfrm>
          <a:off x="0" y="0"/>
          <a:ext cx="0" cy="0"/>
          <a:chOff x="0" y="0"/>
          <a:chExt cx="0" cy="0"/>
        </a:xfrm>
      </p:grpSpPr>
      <p:sp>
        <p:nvSpPr>
          <p:cNvPr id="15" name="ตัวแทนรูปภาพ 14"/>
          <p:cNvSpPr>
            <a:spLocks noGrp="1"/>
          </p:cNvSpPr>
          <p:nvPr>
            <p:ph type="pic" sz="quarter" idx="10"/>
          </p:nvPr>
        </p:nvSpPr>
        <p:spPr>
          <a:xfrm>
            <a:off x="0" y="2209800"/>
            <a:ext cx="20543837" cy="6705600"/>
          </a:xfrm>
          <a:prstGeom prst="rect">
            <a:avLst/>
          </a:prstGeom>
          <a:solidFill>
            <a:schemeClr val="bg1">
              <a:lumMod val="50000"/>
            </a:schemeClr>
          </a:solidFill>
        </p:spPr>
        <p:txBody>
          <a:bodyPr/>
          <a:lstStyle/>
          <a:p>
            <a:endParaRPr lang="th-TH" dirty="0"/>
          </a:p>
        </p:txBody>
      </p:sp>
    </p:spTree>
    <p:extLst>
      <p:ext uri="{BB962C8B-B14F-4D97-AF65-F5344CB8AC3E}">
        <p14:creationId xmlns:p14="http://schemas.microsoft.com/office/powerpoint/2010/main" val="2762719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1" y="6019800"/>
            <a:ext cx="24323675" cy="7718426"/>
          </a:xfrm>
          <a:prstGeom prst="rect">
            <a:avLst/>
          </a:prstGeom>
          <a:solidFill>
            <a:schemeClr val="bg1">
              <a:lumMod val="50000"/>
            </a:schemeClr>
          </a:solidFill>
        </p:spPr>
        <p:txBody>
          <a:bodyPr/>
          <a:lstStyle/>
          <a:p>
            <a:endParaRPr lang="th-TH" dirty="0"/>
          </a:p>
        </p:txBody>
      </p:sp>
    </p:spTree>
    <p:extLst>
      <p:ext uri="{BB962C8B-B14F-4D97-AF65-F5344CB8AC3E}">
        <p14:creationId xmlns:p14="http://schemas.microsoft.com/office/powerpoint/2010/main" val="583327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14935198" y="0"/>
            <a:ext cx="9418639" cy="9220200"/>
          </a:xfrm>
          <a:prstGeom prst="rect">
            <a:avLst/>
          </a:prstGeom>
          <a:solidFill>
            <a:schemeClr val="bg1">
              <a:lumMod val="50000"/>
            </a:schemeClr>
          </a:solidFill>
        </p:spPr>
        <p:txBody>
          <a:bodyPr/>
          <a:lstStyle/>
          <a:p>
            <a:endParaRPr lang="th-TH" dirty="0"/>
          </a:p>
        </p:txBody>
      </p:sp>
      <p:sp>
        <p:nvSpPr>
          <p:cNvPr id="5" name="ตัวแทนรูปภาพ 2"/>
          <p:cNvSpPr>
            <a:spLocks noGrp="1"/>
          </p:cNvSpPr>
          <p:nvPr>
            <p:ph type="pic" sz="quarter" idx="11"/>
          </p:nvPr>
        </p:nvSpPr>
        <p:spPr>
          <a:xfrm>
            <a:off x="5486399" y="0"/>
            <a:ext cx="9418639" cy="9220200"/>
          </a:xfrm>
          <a:prstGeom prst="rect">
            <a:avLst/>
          </a:prstGeom>
          <a:solidFill>
            <a:schemeClr val="bg1">
              <a:lumMod val="50000"/>
            </a:schemeClr>
          </a:solidFill>
        </p:spPr>
        <p:txBody>
          <a:bodyPr/>
          <a:lstStyle/>
          <a:p>
            <a:endParaRPr lang="th-TH" dirty="0"/>
          </a:p>
        </p:txBody>
      </p:sp>
    </p:spTree>
    <p:extLst>
      <p:ext uri="{BB962C8B-B14F-4D97-AF65-F5344CB8AC3E}">
        <p14:creationId xmlns:p14="http://schemas.microsoft.com/office/powerpoint/2010/main" val="15930803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3_ส่วนหัวของส่วน">
    <p:spTree>
      <p:nvGrpSpPr>
        <p:cNvPr id="1" name=""/>
        <p:cNvGrpSpPr/>
        <p:nvPr/>
      </p:nvGrpSpPr>
      <p:grpSpPr>
        <a:xfrm>
          <a:off x="0" y="0"/>
          <a:ext cx="0" cy="0"/>
          <a:chOff x="0" y="0"/>
          <a:chExt cx="0" cy="0"/>
        </a:xfrm>
      </p:grpSpPr>
      <p:sp>
        <p:nvSpPr>
          <p:cNvPr id="2" name="Picture Placeholder 13"/>
          <p:cNvSpPr>
            <a:spLocks noGrp="1"/>
          </p:cNvSpPr>
          <p:nvPr>
            <p:ph type="pic" sz="quarter" idx="24"/>
          </p:nvPr>
        </p:nvSpPr>
        <p:spPr>
          <a:xfrm>
            <a:off x="9634652" y="9679258"/>
            <a:ext cx="4817326" cy="4036742"/>
          </a:xfrm>
          <a:prstGeom prst="rect">
            <a:avLst/>
          </a:prstGeom>
          <a:solidFill>
            <a:schemeClr val="bg1">
              <a:lumMod val="50000"/>
            </a:schemeClr>
          </a:solidFill>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3" name="Picture Placeholder 13"/>
          <p:cNvSpPr>
            <a:spLocks noGrp="1"/>
          </p:cNvSpPr>
          <p:nvPr>
            <p:ph type="pic" sz="quarter" idx="25"/>
          </p:nvPr>
        </p:nvSpPr>
        <p:spPr>
          <a:xfrm>
            <a:off x="0" y="9679258"/>
            <a:ext cx="4817326" cy="4036742"/>
          </a:xfrm>
          <a:prstGeom prst="rect">
            <a:avLst/>
          </a:prstGeom>
          <a:solidFill>
            <a:schemeClr val="bg1">
              <a:lumMod val="50000"/>
            </a:schemeClr>
          </a:solidFill>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26"/>
          </p:nvPr>
        </p:nvSpPr>
        <p:spPr>
          <a:xfrm>
            <a:off x="4817326" y="9679258"/>
            <a:ext cx="4817326" cy="4036742"/>
          </a:xfrm>
          <a:prstGeom prst="rect">
            <a:avLst/>
          </a:prstGeom>
          <a:solidFill>
            <a:schemeClr val="bg1">
              <a:lumMod val="50000"/>
            </a:schemeClr>
          </a:solidFill>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7" name="Picture Placeholder 6"/>
          <p:cNvSpPr>
            <a:spLocks noGrp="1"/>
          </p:cNvSpPr>
          <p:nvPr>
            <p:ph type="pic" sz="quarter" idx="27"/>
          </p:nvPr>
        </p:nvSpPr>
        <p:spPr>
          <a:xfrm>
            <a:off x="0" y="0"/>
            <a:ext cx="14452600" cy="9678988"/>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324002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4_ส่วนหัวของส่วน">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16229672" y="6945351"/>
            <a:ext cx="8147978" cy="6846850"/>
          </a:xfrm>
          <a:prstGeom prst="rect">
            <a:avLst/>
          </a:prstGeom>
          <a:solidFill>
            <a:schemeClr val="bg1">
              <a:lumMod val="50000"/>
            </a:schemeClr>
          </a:solidFill>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7" name="Picture Placeholder 13"/>
          <p:cNvSpPr>
            <a:spLocks noGrp="1"/>
          </p:cNvSpPr>
          <p:nvPr>
            <p:ph type="pic" sz="quarter" idx="15"/>
          </p:nvPr>
        </p:nvSpPr>
        <p:spPr>
          <a:xfrm>
            <a:off x="-9817" y="6945351"/>
            <a:ext cx="8147978" cy="6846850"/>
          </a:xfrm>
          <a:prstGeom prst="rect">
            <a:avLst/>
          </a:prstGeom>
          <a:solidFill>
            <a:schemeClr val="bg1">
              <a:lumMod val="50000"/>
            </a:schemeClr>
          </a:solidFill>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8" name="Picture Placeholder 13"/>
          <p:cNvSpPr>
            <a:spLocks noGrp="1"/>
          </p:cNvSpPr>
          <p:nvPr>
            <p:ph type="pic" sz="quarter" idx="16"/>
          </p:nvPr>
        </p:nvSpPr>
        <p:spPr>
          <a:xfrm>
            <a:off x="8133251" y="-76199"/>
            <a:ext cx="8096421" cy="7021550"/>
          </a:xfrm>
          <a:prstGeom prst="rect">
            <a:avLst/>
          </a:prstGeom>
          <a:solidFill>
            <a:schemeClr val="bg1">
              <a:lumMod val="50000"/>
            </a:schemeClr>
          </a:solidFill>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9" name="Picture Placeholder 13"/>
          <p:cNvSpPr>
            <a:spLocks noGrp="1"/>
          </p:cNvSpPr>
          <p:nvPr>
            <p:ph type="pic" sz="quarter" idx="17"/>
          </p:nvPr>
        </p:nvSpPr>
        <p:spPr>
          <a:xfrm>
            <a:off x="16229672" y="-76200"/>
            <a:ext cx="8147978" cy="7021551"/>
          </a:xfrm>
          <a:prstGeom prst="rect">
            <a:avLst/>
          </a:prstGeom>
          <a:solidFill>
            <a:schemeClr val="bg1">
              <a:lumMod val="50000"/>
            </a:schemeClr>
          </a:solidFill>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0" name="Picture Placeholder 13"/>
          <p:cNvSpPr>
            <a:spLocks noGrp="1"/>
          </p:cNvSpPr>
          <p:nvPr>
            <p:ph type="pic" sz="quarter" idx="18"/>
          </p:nvPr>
        </p:nvSpPr>
        <p:spPr>
          <a:xfrm>
            <a:off x="-9817" y="-76200"/>
            <a:ext cx="8147978" cy="7021551"/>
          </a:xfrm>
          <a:prstGeom prst="rect">
            <a:avLst/>
          </a:prstGeom>
          <a:solidFill>
            <a:schemeClr val="bg1">
              <a:lumMod val="50000"/>
            </a:schemeClr>
          </a:solidFill>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1" name="Picture Placeholder 13"/>
          <p:cNvSpPr>
            <a:spLocks noGrp="1"/>
          </p:cNvSpPr>
          <p:nvPr>
            <p:ph type="pic" sz="quarter" idx="19"/>
          </p:nvPr>
        </p:nvSpPr>
        <p:spPr>
          <a:xfrm>
            <a:off x="8133252" y="6945351"/>
            <a:ext cx="8096420" cy="6846850"/>
          </a:xfrm>
          <a:prstGeom prst="rect">
            <a:avLst/>
          </a:prstGeom>
          <a:solidFill>
            <a:schemeClr val="bg1">
              <a:lumMod val="50000"/>
            </a:schemeClr>
          </a:solidFill>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0542900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5_ส่วนหัวของส่วน">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16229672" y="6858000"/>
            <a:ext cx="8147978" cy="6846850"/>
          </a:xfrm>
          <a:prstGeom prst="rect">
            <a:avLst/>
          </a:prstGeom>
          <a:solidFill>
            <a:schemeClr val="bg1">
              <a:lumMod val="50000"/>
            </a:schemeClr>
          </a:solidFill>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7" name="Picture Placeholder 13"/>
          <p:cNvSpPr>
            <a:spLocks noGrp="1"/>
          </p:cNvSpPr>
          <p:nvPr>
            <p:ph type="pic" sz="quarter" idx="15"/>
          </p:nvPr>
        </p:nvSpPr>
        <p:spPr>
          <a:xfrm>
            <a:off x="-9817" y="6858000"/>
            <a:ext cx="8147978" cy="6846850"/>
          </a:xfrm>
          <a:prstGeom prst="rect">
            <a:avLst/>
          </a:prstGeom>
          <a:solidFill>
            <a:schemeClr val="bg1">
              <a:lumMod val="50000"/>
            </a:schemeClr>
          </a:solidFill>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1" name="Picture Placeholder 13"/>
          <p:cNvSpPr>
            <a:spLocks noGrp="1"/>
          </p:cNvSpPr>
          <p:nvPr>
            <p:ph type="pic" sz="quarter" idx="19"/>
          </p:nvPr>
        </p:nvSpPr>
        <p:spPr>
          <a:xfrm>
            <a:off x="8133252" y="6858000"/>
            <a:ext cx="8096420" cy="6846850"/>
          </a:xfrm>
          <a:prstGeom prst="rect">
            <a:avLst/>
          </a:prstGeom>
          <a:solidFill>
            <a:schemeClr val="bg1">
              <a:lumMod val="50000"/>
            </a:schemeClr>
          </a:solidFill>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831366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1_ส่วนหัวของส่วน">
    <p:spTree>
      <p:nvGrpSpPr>
        <p:cNvPr id="1" name=""/>
        <p:cNvGrpSpPr/>
        <p:nvPr/>
      </p:nvGrpSpPr>
      <p:grpSpPr>
        <a:xfrm>
          <a:off x="0" y="0"/>
          <a:ext cx="0" cy="0"/>
          <a:chOff x="0" y="0"/>
          <a:chExt cx="0" cy="0"/>
        </a:xfrm>
      </p:grpSpPr>
      <p:sp>
        <p:nvSpPr>
          <p:cNvPr id="5" name="Picture Placeholder 13"/>
          <p:cNvSpPr>
            <a:spLocks noGrp="1"/>
          </p:cNvSpPr>
          <p:nvPr>
            <p:ph type="pic" sz="quarter" idx="19"/>
          </p:nvPr>
        </p:nvSpPr>
        <p:spPr>
          <a:xfrm>
            <a:off x="18223363" y="9130115"/>
            <a:ext cx="6054274" cy="4585885"/>
          </a:xfrm>
          <a:prstGeom prst="rect">
            <a:avLst/>
          </a:prstGeom>
          <a:solidFill>
            <a:schemeClr val="bg1">
              <a:lumMod val="50000"/>
            </a:schemeClr>
          </a:solidFill>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9" name="Picture Placeholder 13"/>
          <p:cNvSpPr>
            <a:spLocks noGrp="1"/>
          </p:cNvSpPr>
          <p:nvPr>
            <p:ph type="pic" sz="quarter" idx="20"/>
          </p:nvPr>
        </p:nvSpPr>
        <p:spPr>
          <a:xfrm>
            <a:off x="18223363" y="20273"/>
            <a:ext cx="6054274" cy="9047527"/>
          </a:xfrm>
          <a:prstGeom prst="rect">
            <a:avLst/>
          </a:prstGeom>
          <a:solidFill>
            <a:schemeClr val="bg1">
              <a:lumMod val="50000"/>
            </a:schemeClr>
          </a:solidFill>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0" name="Picture Placeholder 13"/>
          <p:cNvSpPr>
            <a:spLocks noGrp="1"/>
          </p:cNvSpPr>
          <p:nvPr>
            <p:ph type="pic" sz="quarter" idx="21"/>
          </p:nvPr>
        </p:nvSpPr>
        <p:spPr>
          <a:xfrm>
            <a:off x="12078899" y="-2594"/>
            <a:ext cx="6002725" cy="4574594"/>
          </a:xfrm>
          <a:prstGeom prst="rect">
            <a:avLst/>
          </a:prstGeom>
          <a:solidFill>
            <a:schemeClr val="bg1">
              <a:lumMod val="50000"/>
            </a:schemeClr>
          </a:solidFill>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1" name="Picture Placeholder 13"/>
          <p:cNvSpPr>
            <a:spLocks noGrp="1"/>
          </p:cNvSpPr>
          <p:nvPr>
            <p:ph type="pic" sz="quarter" idx="22"/>
          </p:nvPr>
        </p:nvSpPr>
        <p:spPr>
          <a:xfrm>
            <a:off x="12078899" y="4679626"/>
            <a:ext cx="6002725" cy="9047528"/>
          </a:xfrm>
          <a:prstGeom prst="rect">
            <a:avLst/>
          </a:prstGeom>
          <a:solidFill>
            <a:schemeClr val="bg1">
              <a:lumMod val="50000"/>
            </a:schemeClr>
          </a:solidFill>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15720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ส่วนหัวของส่วน">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265237" y="1038012"/>
            <a:ext cx="9144000" cy="11915988"/>
          </a:xfrm>
          <a:custGeom>
            <a:avLst/>
            <a:gdLst>
              <a:gd name="connsiteX0" fmla="*/ 4572000 w 9144000"/>
              <a:gd name="connsiteY0" fmla="*/ 0 h 11915988"/>
              <a:gd name="connsiteX1" fmla="*/ 9144000 w 9144000"/>
              <a:gd name="connsiteY1" fmla="*/ 4569087 h 11915988"/>
              <a:gd name="connsiteX2" fmla="*/ 8482096 w 9144000"/>
              <a:gd name="connsiteY2" fmla="*/ 6938324 h 11915988"/>
              <a:gd name="connsiteX3" fmla="*/ 8410667 w 9144000"/>
              <a:gd name="connsiteY3" fmla="*/ 7049672 h 11915988"/>
              <a:gd name="connsiteX4" fmla="*/ 8315639 w 9144000"/>
              <a:gd name="connsiteY4" fmla="*/ 7705000 h 11915988"/>
              <a:gd name="connsiteX5" fmla="*/ 7959561 w 9144000"/>
              <a:gd name="connsiteY5" fmla="*/ 8268645 h 11915988"/>
              <a:gd name="connsiteX6" fmla="*/ 7894037 w 9144000"/>
              <a:gd name="connsiteY6" fmla="*/ 8314224 h 11915988"/>
              <a:gd name="connsiteX7" fmla="*/ 7945431 w 9144000"/>
              <a:gd name="connsiteY7" fmla="*/ 8351382 h 11915988"/>
              <a:gd name="connsiteX8" fmla="*/ 7821961 w 9144000"/>
              <a:gd name="connsiteY8" fmla="*/ 9919796 h 11915988"/>
              <a:gd name="connsiteX9" fmla="*/ 7689893 w 9144000"/>
              <a:gd name="connsiteY9" fmla="*/ 10862297 h 11915988"/>
              <a:gd name="connsiteX10" fmla="*/ 7293475 w 9144000"/>
              <a:gd name="connsiteY10" fmla="*/ 9971473 h 11915988"/>
              <a:gd name="connsiteX11" fmla="*/ 7135805 w 9144000"/>
              <a:gd name="connsiteY11" fmla="*/ 8865963 h 11915988"/>
              <a:gd name="connsiteX12" fmla="*/ 6886205 w 9144000"/>
              <a:gd name="connsiteY12" fmla="*/ 10327685 h 11915988"/>
              <a:gd name="connsiteX13" fmla="*/ 5818173 w 9144000"/>
              <a:gd name="connsiteY13" fmla="*/ 11848345 h 11915988"/>
              <a:gd name="connsiteX14" fmla="*/ 5694289 w 9144000"/>
              <a:gd name="connsiteY14" fmla="*/ 9868704 h 11915988"/>
              <a:gd name="connsiteX15" fmla="*/ 5619347 w 9144000"/>
              <a:gd name="connsiteY15" fmla="*/ 9969441 h 11915988"/>
              <a:gd name="connsiteX16" fmla="*/ 5524339 w 9144000"/>
              <a:gd name="connsiteY16" fmla="*/ 11202109 h 11915988"/>
              <a:gd name="connsiteX17" fmla="*/ 5066256 w 9144000"/>
              <a:gd name="connsiteY17" fmla="*/ 9163229 h 11915988"/>
              <a:gd name="connsiteX18" fmla="*/ 5048248 w 9144000"/>
              <a:gd name="connsiteY18" fmla="*/ 9113467 h 11915988"/>
              <a:gd name="connsiteX19" fmla="*/ 5039460 w 9144000"/>
              <a:gd name="connsiteY19" fmla="*/ 9114583 h 11915988"/>
              <a:gd name="connsiteX20" fmla="*/ 4572000 w 9144000"/>
              <a:gd name="connsiteY20" fmla="*/ 9138173 h 11915988"/>
              <a:gd name="connsiteX21" fmla="*/ 4336725 w 9144000"/>
              <a:gd name="connsiteY21" fmla="*/ 9132228 h 11915988"/>
              <a:gd name="connsiteX22" fmla="*/ 4154221 w 9144000"/>
              <a:gd name="connsiteY22" fmla="*/ 9118359 h 11915988"/>
              <a:gd name="connsiteX23" fmla="*/ 4142607 w 9144000"/>
              <a:gd name="connsiteY23" fmla="*/ 9149598 h 11915988"/>
              <a:gd name="connsiteX24" fmla="*/ 4435624 w 9144000"/>
              <a:gd name="connsiteY24" fmla="*/ 10476908 h 11915988"/>
              <a:gd name="connsiteX25" fmla="*/ 3915123 w 9144000"/>
              <a:gd name="connsiteY25" fmla="*/ 11665302 h 11915988"/>
              <a:gd name="connsiteX26" fmla="*/ 3616580 w 9144000"/>
              <a:gd name="connsiteY26" fmla="*/ 11046647 h 11915988"/>
              <a:gd name="connsiteX27" fmla="*/ 3554744 w 9144000"/>
              <a:gd name="connsiteY27" fmla="*/ 11915988 h 11915988"/>
              <a:gd name="connsiteX28" fmla="*/ 3252514 w 9144000"/>
              <a:gd name="connsiteY28" fmla="*/ 10473570 h 11915988"/>
              <a:gd name="connsiteX29" fmla="*/ 3151359 w 9144000"/>
              <a:gd name="connsiteY29" fmla="*/ 9037102 h 11915988"/>
              <a:gd name="connsiteX30" fmla="*/ 2986734 w 9144000"/>
              <a:gd name="connsiteY30" fmla="*/ 9832123 h 11915988"/>
              <a:gd name="connsiteX31" fmla="*/ 2774393 w 9144000"/>
              <a:gd name="connsiteY31" fmla="*/ 8773370 h 11915988"/>
              <a:gd name="connsiteX32" fmla="*/ 2775180 w 9144000"/>
              <a:gd name="connsiteY32" fmla="*/ 8771344 h 11915988"/>
              <a:gd name="connsiteX33" fmla="*/ 2589849 w 9144000"/>
              <a:gd name="connsiteY33" fmla="*/ 8687611 h 11915988"/>
              <a:gd name="connsiteX34" fmla="*/ 2392713 w 9144000"/>
              <a:gd name="connsiteY34" fmla="*/ 8586709 h 11915988"/>
              <a:gd name="connsiteX35" fmla="*/ 2269787 w 9144000"/>
              <a:gd name="connsiteY35" fmla="*/ 8516072 h 11915988"/>
              <a:gd name="connsiteX36" fmla="*/ 2162609 w 9144000"/>
              <a:gd name="connsiteY36" fmla="*/ 8542974 h 11915988"/>
              <a:gd name="connsiteX37" fmla="*/ 2162210 w 9144000"/>
              <a:gd name="connsiteY37" fmla="*/ 8637577 h 11915988"/>
              <a:gd name="connsiteX38" fmla="*/ 2337026 w 9144000"/>
              <a:gd name="connsiteY38" fmla="*/ 9579260 h 11915988"/>
              <a:gd name="connsiteX39" fmla="*/ 1764722 w 9144000"/>
              <a:gd name="connsiteY39" fmla="*/ 11071032 h 11915988"/>
              <a:gd name="connsiteX40" fmla="*/ 1533339 w 9144000"/>
              <a:gd name="connsiteY40" fmla="*/ 9044650 h 11915988"/>
              <a:gd name="connsiteX41" fmla="*/ 1439558 w 9144000"/>
              <a:gd name="connsiteY41" fmla="*/ 9255708 h 11915988"/>
              <a:gd name="connsiteX42" fmla="*/ 1279230 w 9144000"/>
              <a:gd name="connsiteY42" fmla="*/ 10363684 h 11915988"/>
              <a:gd name="connsiteX43" fmla="*/ 794151 w 9144000"/>
              <a:gd name="connsiteY43" fmla="*/ 9315802 h 11915988"/>
              <a:gd name="connsiteX44" fmla="*/ 917970 w 9144000"/>
              <a:gd name="connsiteY44" fmla="*/ 8179024 h 11915988"/>
              <a:gd name="connsiteX45" fmla="*/ 913573 w 9144000"/>
              <a:gd name="connsiteY45" fmla="*/ 8165032 h 11915988"/>
              <a:gd name="connsiteX46" fmla="*/ 856050 w 9144000"/>
              <a:gd name="connsiteY46" fmla="*/ 8103250 h 11915988"/>
              <a:gd name="connsiteX47" fmla="*/ 779814 w 9144000"/>
              <a:gd name="connsiteY47" fmla="*/ 8003728 h 11915988"/>
              <a:gd name="connsiteX48" fmla="*/ 752430 w 9144000"/>
              <a:gd name="connsiteY48" fmla="*/ 7959725 h 11915988"/>
              <a:gd name="connsiteX49" fmla="*/ 744819 w 9144000"/>
              <a:gd name="connsiteY49" fmla="*/ 7955264 h 11915988"/>
              <a:gd name="connsiteX50" fmla="*/ 742830 w 9144000"/>
              <a:gd name="connsiteY50" fmla="*/ 7954694 h 11915988"/>
              <a:gd name="connsiteX51" fmla="*/ 744223 w 9144000"/>
              <a:gd name="connsiteY51" fmla="*/ 7946538 h 11915988"/>
              <a:gd name="connsiteX52" fmla="*/ 713481 w 9144000"/>
              <a:gd name="connsiteY52" fmla="*/ 7897139 h 11915988"/>
              <a:gd name="connsiteX53" fmla="*/ 553644 w 9144000"/>
              <a:gd name="connsiteY53" fmla="*/ 7280927 h 11915988"/>
              <a:gd name="connsiteX54" fmla="*/ 519083 w 9144000"/>
              <a:gd name="connsiteY54" fmla="*/ 6706170 h 11915988"/>
              <a:gd name="connsiteX55" fmla="*/ 514630 w 9144000"/>
              <a:gd name="connsiteY55" fmla="*/ 6674425 h 11915988"/>
              <a:gd name="connsiteX56" fmla="*/ 450849 w 9144000"/>
              <a:gd name="connsiteY56" fmla="*/ 6549974 h 11915988"/>
              <a:gd name="connsiteX57" fmla="*/ 0 w 9144000"/>
              <a:gd name="connsiteY57" fmla="*/ 4569087 h 11915988"/>
              <a:gd name="connsiteX58" fmla="*/ 4572000 w 9144000"/>
              <a:gd name="connsiteY58" fmla="*/ 0 h 1191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144000" h="11915988">
                <a:moveTo>
                  <a:pt x="4572000" y="0"/>
                </a:moveTo>
                <a:cubicBezTo>
                  <a:pt x="7097045" y="0"/>
                  <a:pt x="9144000" y="2045650"/>
                  <a:pt x="9144000" y="4569087"/>
                </a:cubicBezTo>
                <a:cubicBezTo>
                  <a:pt x="9144000" y="5436518"/>
                  <a:pt x="8902123" y="6247492"/>
                  <a:pt x="8482096" y="6938324"/>
                </a:cubicBezTo>
                <a:lnTo>
                  <a:pt x="8410667" y="7049672"/>
                </a:lnTo>
                <a:lnTo>
                  <a:pt x="8315639" y="7705000"/>
                </a:lnTo>
                <a:cubicBezTo>
                  <a:pt x="8277963" y="7925639"/>
                  <a:pt x="8156131" y="8131907"/>
                  <a:pt x="7959561" y="8268645"/>
                </a:cubicBezTo>
                <a:lnTo>
                  <a:pt x="7894037" y="8314224"/>
                </a:lnTo>
                <a:cubicBezTo>
                  <a:pt x="7922088" y="8319013"/>
                  <a:pt x="7917377" y="8346592"/>
                  <a:pt x="7945431" y="8351382"/>
                </a:cubicBezTo>
                <a:cubicBezTo>
                  <a:pt x="8281445" y="8919669"/>
                  <a:pt x="8107807" y="9429313"/>
                  <a:pt x="7821961" y="9919796"/>
                </a:cubicBezTo>
                <a:cubicBezTo>
                  <a:pt x="7690711" y="10181223"/>
                  <a:pt x="7545331" y="10525390"/>
                  <a:pt x="7689893" y="10862297"/>
                </a:cubicBezTo>
                <a:cubicBezTo>
                  <a:pt x="7400359" y="10529018"/>
                  <a:pt x="7278939" y="10394747"/>
                  <a:pt x="7293475" y="9971473"/>
                </a:cubicBezTo>
                <a:cubicBezTo>
                  <a:pt x="7275250" y="9570986"/>
                  <a:pt x="7612693" y="8947396"/>
                  <a:pt x="7135805" y="8865963"/>
                </a:cubicBezTo>
                <a:cubicBezTo>
                  <a:pt x="6210080" y="8707888"/>
                  <a:pt x="6877195" y="10042308"/>
                  <a:pt x="6886205" y="10327685"/>
                </a:cubicBezTo>
                <a:cubicBezTo>
                  <a:pt x="6913644" y="10843281"/>
                  <a:pt x="6496341" y="11765460"/>
                  <a:pt x="5818173" y="11848345"/>
                </a:cubicBezTo>
                <a:cubicBezTo>
                  <a:pt x="6571898" y="11153917"/>
                  <a:pt x="6006962" y="10404619"/>
                  <a:pt x="5694289" y="9868704"/>
                </a:cubicBezTo>
                <a:cubicBezTo>
                  <a:pt x="5661529" y="9891494"/>
                  <a:pt x="5652111" y="9946652"/>
                  <a:pt x="5619347" y="9969441"/>
                </a:cubicBezTo>
                <a:cubicBezTo>
                  <a:pt x="5408444" y="10359186"/>
                  <a:pt x="5010388" y="10830509"/>
                  <a:pt x="5524339" y="11202109"/>
                </a:cubicBezTo>
                <a:cubicBezTo>
                  <a:pt x="4120728" y="10577472"/>
                  <a:pt x="5240797" y="9771113"/>
                  <a:pt x="5066256" y="9163229"/>
                </a:cubicBezTo>
                <a:lnTo>
                  <a:pt x="5048248" y="9113467"/>
                </a:lnTo>
                <a:lnTo>
                  <a:pt x="5039460" y="9114583"/>
                </a:lnTo>
                <a:cubicBezTo>
                  <a:pt x="4885763" y="9130182"/>
                  <a:pt x="4729816" y="9138173"/>
                  <a:pt x="4572000" y="9138173"/>
                </a:cubicBezTo>
                <a:cubicBezTo>
                  <a:pt x="4493092" y="9138173"/>
                  <a:pt x="4414652" y="9136175"/>
                  <a:pt x="4336725" y="9132228"/>
                </a:cubicBezTo>
                <a:lnTo>
                  <a:pt x="4154221" y="9118359"/>
                </a:lnTo>
                <a:lnTo>
                  <a:pt x="4142607" y="9149598"/>
                </a:lnTo>
                <a:cubicBezTo>
                  <a:pt x="4039205" y="9586085"/>
                  <a:pt x="4389347" y="10071630"/>
                  <a:pt x="4435624" y="10476908"/>
                </a:cubicBezTo>
                <a:cubicBezTo>
                  <a:pt x="4514459" y="11029663"/>
                  <a:pt x="4570153" y="11379780"/>
                  <a:pt x="3915123" y="11665302"/>
                </a:cubicBezTo>
                <a:cubicBezTo>
                  <a:pt x="4294137" y="11474568"/>
                  <a:pt x="4070330" y="10925442"/>
                  <a:pt x="3616580" y="11046647"/>
                </a:cubicBezTo>
                <a:cubicBezTo>
                  <a:pt x="3218936" y="11177432"/>
                  <a:pt x="3279133" y="11670238"/>
                  <a:pt x="3554744" y="11915988"/>
                </a:cubicBezTo>
                <a:cubicBezTo>
                  <a:pt x="2993903" y="11649915"/>
                  <a:pt x="2784021" y="11188320"/>
                  <a:pt x="3252514" y="10473570"/>
                </a:cubicBezTo>
                <a:cubicBezTo>
                  <a:pt x="3374347" y="10267303"/>
                  <a:pt x="3824616" y="9152066"/>
                  <a:pt x="3151359" y="9037102"/>
                </a:cubicBezTo>
                <a:cubicBezTo>
                  <a:pt x="2870836" y="8989200"/>
                  <a:pt x="2907491" y="9619903"/>
                  <a:pt x="2986734" y="9832123"/>
                </a:cubicBezTo>
                <a:cubicBezTo>
                  <a:pt x="2625086" y="9435084"/>
                  <a:pt x="2672452" y="9069856"/>
                  <a:pt x="2774393" y="8773370"/>
                </a:cubicBezTo>
                <a:lnTo>
                  <a:pt x="2775180" y="8771344"/>
                </a:lnTo>
                <a:lnTo>
                  <a:pt x="2589849" y="8687611"/>
                </a:lnTo>
                <a:cubicBezTo>
                  <a:pt x="2523223" y="8655528"/>
                  <a:pt x="2457496" y="8621878"/>
                  <a:pt x="2392713" y="8586709"/>
                </a:cubicBezTo>
                <a:lnTo>
                  <a:pt x="2269787" y="8516072"/>
                </a:lnTo>
                <a:lnTo>
                  <a:pt x="2162609" y="8542974"/>
                </a:lnTo>
                <a:lnTo>
                  <a:pt x="2162210" y="8637577"/>
                </a:lnTo>
                <a:cubicBezTo>
                  <a:pt x="2176391" y="8998345"/>
                  <a:pt x="2306824" y="9417992"/>
                  <a:pt x="2337026" y="9579260"/>
                </a:cubicBezTo>
                <a:cubicBezTo>
                  <a:pt x="2462751" y="10026486"/>
                  <a:pt x="2331089" y="10628451"/>
                  <a:pt x="1764722" y="11071032"/>
                </a:cubicBezTo>
                <a:cubicBezTo>
                  <a:pt x="2074115" y="10442651"/>
                  <a:pt x="1705542" y="9726886"/>
                  <a:pt x="1533339" y="9044650"/>
                </a:cubicBezTo>
                <a:cubicBezTo>
                  <a:pt x="1519209" y="9127388"/>
                  <a:pt x="1477027" y="9205337"/>
                  <a:pt x="1439558" y="9255708"/>
                </a:cubicBezTo>
                <a:cubicBezTo>
                  <a:pt x="1270836" y="9567502"/>
                  <a:pt x="1087985" y="9962039"/>
                  <a:pt x="1279230" y="10363684"/>
                </a:cubicBezTo>
                <a:cubicBezTo>
                  <a:pt x="914961" y="9960876"/>
                  <a:pt x="793538" y="9826608"/>
                  <a:pt x="794151" y="9315802"/>
                </a:cubicBezTo>
                <a:cubicBezTo>
                  <a:pt x="787960" y="8995426"/>
                  <a:pt x="985444" y="8485308"/>
                  <a:pt x="917970" y="8179024"/>
                </a:cubicBezTo>
                <a:lnTo>
                  <a:pt x="913573" y="8165032"/>
                </a:lnTo>
                <a:lnTo>
                  <a:pt x="856050" y="8103250"/>
                </a:lnTo>
                <a:cubicBezTo>
                  <a:pt x="829062" y="8071326"/>
                  <a:pt x="803613" y="8038116"/>
                  <a:pt x="779814" y="8003728"/>
                </a:cubicBezTo>
                <a:lnTo>
                  <a:pt x="752430" y="7959725"/>
                </a:lnTo>
                <a:lnTo>
                  <a:pt x="744819" y="7955264"/>
                </a:lnTo>
                <a:lnTo>
                  <a:pt x="742830" y="7954694"/>
                </a:lnTo>
                <a:lnTo>
                  <a:pt x="744223" y="7946538"/>
                </a:lnTo>
                <a:lnTo>
                  <a:pt x="713481" y="7897139"/>
                </a:lnTo>
                <a:cubicBezTo>
                  <a:pt x="611546" y="7713962"/>
                  <a:pt x="553644" y="7504044"/>
                  <a:pt x="553644" y="7280927"/>
                </a:cubicBezTo>
                <a:cubicBezTo>
                  <a:pt x="553644" y="7089341"/>
                  <a:pt x="542124" y="6897755"/>
                  <a:pt x="519083" y="6706170"/>
                </a:cubicBezTo>
                <a:lnTo>
                  <a:pt x="514630" y="6674425"/>
                </a:lnTo>
                <a:lnTo>
                  <a:pt x="450849" y="6549974"/>
                </a:lnTo>
                <a:cubicBezTo>
                  <a:pt x="161918" y="5950726"/>
                  <a:pt x="0" y="5278803"/>
                  <a:pt x="0" y="4569087"/>
                </a:cubicBezTo>
                <a:cubicBezTo>
                  <a:pt x="0" y="2045650"/>
                  <a:pt x="2046954" y="0"/>
                  <a:pt x="4572000" y="0"/>
                </a:cubicBezTo>
                <a:close/>
              </a:path>
            </a:pathLst>
          </a:custGeom>
          <a:solidFill>
            <a:schemeClr val="bg1">
              <a:lumMod val="50000"/>
            </a:schemeClr>
          </a:solidFill>
          <a:ln>
            <a:noFill/>
          </a:ln>
        </p:spPr>
        <p:txBody>
          <a:bodyPr wrap="square">
            <a:noAutofit/>
          </a:bodyPr>
          <a:lstStyle/>
          <a:p>
            <a:endParaRPr lang="en-US" dirty="0"/>
          </a:p>
        </p:txBody>
      </p:sp>
    </p:spTree>
    <p:extLst>
      <p:ext uri="{BB962C8B-B14F-4D97-AF65-F5344CB8AC3E}">
        <p14:creationId xmlns:p14="http://schemas.microsoft.com/office/powerpoint/2010/main" val="17207473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2_เค้าโครงแบบกำหนดเอง">
    <p:spTree>
      <p:nvGrpSpPr>
        <p:cNvPr id="1" name=""/>
        <p:cNvGrpSpPr/>
        <p:nvPr/>
      </p:nvGrpSpPr>
      <p:grpSpPr>
        <a:xfrm>
          <a:off x="0" y="0"/>
          <a:ext cx="0" cy="0"/>
          <a:chOff x="0" y="0"/>
          <a:chExt cx="0" cy="0"/>
        </a:xfrm>
      </p:grpSpPr>
      <p:sp>
        <p:nvSpPr>
          <p:cNvPr id="12" name="Picture Placeholder 13"/>
          <p:cNvSpPr>
            <a:spLocks noGrp="1"/>
          </p:cNvSpPr>
          <p:nvPr>
            <p:ph type="pic" sz="quarter" idx="15"/>
          </p:nvPr>
        </p:nvSpPr>
        <p:spPr>
          <a:xfrm>
            <a:off x="4864886" y="3429000"/>
            <a:ext cx="4861942" cy="4471451"/>
          </a:xfrm>
          <a:prstGeom prst="rect">
            <a:avLst/>
          </a:prstGeom>
          <a:solidFill>
            <a:schemeClr val="bg1">
              <a:lumMod val="50000"/>
            </a:schemeClr>
          </a:solidFill>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3" name="Picture Placeholder 13"/>
          <p:cNvSpPr>
            <a:spLocks noGrp="1"/>
          </p:cNvSpPr>
          <p:nvPr>
            <p:ph type="pic" sz="quarter" idx="17"/>
          </p:nvPr>
        </p:nvSpPr>
        <p:spPr>
          <a:xfrm>
            <a:off x="2967" y="3429000"/>
            <a:ext cx="4861942" cy="4471451"/>
          </a:xfrm>
          <a:prstGeom prst="rect">
            <a:avLst/>
          </a:prstGeom>
          <a:solidFill>
            <a:schemeClr val="bg1">
              <a:lumMod val="50000"/>
            </a:schemeClr>
          </a:solidFill>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4" name="Picture Placeholder 13"/>
          <p:cNvSpPr>
            <a:spLocks noGrp="1"/>
          </p:cNvSpPr>
          <p:nvPr>
            <p:ph type="pic" sz="quarter" idx="18"/>
          </p:nvPr>
        </p:nvSpPr>
        <p:spPr>
          <a:xfrm>
            <a:off x="14585346" y="3429000"/>
            <a:ext cx="4861942" cy="4471451"/>
          </a:xfrm>
          <a:prstGeom prst="rect">
            <a:avLst/>
          </a:prstGeom>
          <a:solidFill>
            <a:schemeClr val="bg1">
              <a:lumMod val="50000"/>
            </a:schemeClr>
          </a:solidFill>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5" name="Picture Placeholder 13"/>
          <p:cNvSpPr>
            <a:spLocks noGrp="1"/>
          </p:cNvSpPr>
          <p:nvPr>
            <p:ph type="pic" sz="quarter" idx="19"/>
          </p:nvPr>
        </p:nvSpPr>
        <p:spPr>
          <a:xfrm>
            <a:off x="9726828" y="3429000"/>
            <a:ext cx="4861942" cy="4471451"/>
          </a:xfrm>
          <a:prstGeom prst="rect">
            <a:avLst/>
          </a:prstGeom>
          <a:solidFill>
            <a:schemeClr val="bg1">
              <a:lumMod val="50000"/>
            </a:schemeClr>
          </a:solidFill>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7657314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3_เค้าโครงแบบกำหนดเอง">
    <p:spTree>
      <p:nvGrpSpPr>
        <p:cNvPr id="1" name=""/>
        <p:cNvGrpSpPr/>
        <p:nvPr/>
      </p:nvGrpSpPr>
      <p:grpSpPr>
        <a:xfrm>
          <a:off x="0" y="0"/>
          <a:ext cx="0" cy="0"/>
          <a:chOff x="0" y="0"/>
          <a:chExt cx="0" cy="0"/>
        </a:xfrm>
      </p:grpSpPr>
      <p:sp>
        <p:nvSpPr>
          <p:cNvPr id="17" name="Picture Placeholder 10"/>
          <p:cNvSpPr>
            <a:spLocks noGrp="1"/>
          </p:cNvSpPr>
          <p:nvPr>
            <p:ph type="pic" sz="quarter" idx="10"/>
          </p:nvPr>
        </p:nvSpPr>
        <p:spPr>
          <a:xfrm>
            <a:off x="1501717" y="2374798"/>
            <a:ext cx="12344400" cy="7315200"/>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10953909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4_เค้าโครงแบบกำหนดเอง">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0485438" y="2286000"/>
            <a:ext cx="12344400" cy="7315200"/>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3786000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5_เค้าโครงแบบกำหนดเอง">
    <p:spTree>
      <p:nvGrpSpPr>
        <p:cNvPr id="1" name=""/>
        <p:cNvGrpSpPr/>
        <p:nvPr/>
      </p:nvGrpSpPr>
      <p:grpSpPr>
        <a:xfrm>
          <a:off x="0" y="0"/>
          <a:ext cx="0" cy="0"/>
          <a:chOff x="0" y="0"/>
          <a:chExt cx="0" cy="0"/>
        </a:xfrm>
      </p:grpSpPr>
      <p:sp>
        <p:nvSpPr>
          <p:cNvPr id="18" name="Picture Placeholder 18"/>
          <p:cNvSpPr>
            <a:spLocks noGrp="1"/>
          </p:cNvSpPr>
          <p:nvPr>
            <p:ph type="pic" sz="quarter" idx="10"/>
          </p:nvPr>
        </p:nvSpPr>
        <p:spPr>
          <a:xfrm>
            <a:off x="2789237" y="3886200"/>
            <a:ext cx="10972800" cy="6934200"/>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187029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6_เค้าโครงแบบกำหนดเอง">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10637837" y="3581400"/>
            <a:ext cx="10972800" cy="6934200"/>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4273974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7_เค้าโครงแบบกำหนดเอง">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2694220" y="1834098"/>
            <a:ext cx="6096000" cy="10078469"/>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2291635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8_เค้าโครงแบบกำหนดเอง">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5971837" y="1905000"/>
            <a:ext cx="6096000" cy="10078469"/>
          </a:xfrm>
          <a:prstGeom prst="rect">
            <a:avLst/>
          </a:prstGeom>
          <a:solidFill>
            <a:schemeClr val="bg1">
              <a:lumMod val="50000"/>
            </a:schemeClr>
          </a:solidFill>
        </p:spPr>
        <p:txBody>
          <a:bodyPr/>
          <a:lstStyle/>
          <a:p>
            <a:endParaRPr lang="en-US" dirty="0"/>
          </a:p>
        </p:txBody>
      </p:sp>
    </p:spTree>
    <p:extLst>
      <p:ext uri="{BB962C8B-B14F-4D97-AF65-F5344CB8AC3E}">
        <p14:creationId xmlns:p14="http://schemas.microsoft.com/office/powerpoint/2010/main" val="10812762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A5F07-E9B2-A5F3-970D-F1DCE0EFB793}"/>
              </a:ext>
            </a:extLst>
          </p:cNvPr>
          <p:cNvSpPr>
            <a:spLocks noGrp="1"/>
          </p:cNvSpPr>
          <p:nvPr>
            <p:ph type="ctrTitle"/>
          </p:nvPr>
        </p:nvSpPr>
        <p:spPr>
          <a:xfrm>
            <a:off x="3040460" y="2244726"/>
            <a:ext cx="18242756" cy="4775200"/>
          </a:xfrm>
        </p:spPr>
        <p:txBody>
          <a:bodyPr anchor="b"/>
          <a:lstStyle>
            <a:lvl1pPr algn="ctr">
              <a:defRPr sz="11971"/>
            </a:lvl1pPr>
          </a:lstStyle>
          <a:p>
            <a:r>
              <a:rPr lang="en-US"/>
              <a:t>Click to edit Master title style</a:t>
            </a:r>
          </a:p>
        </p:txBody>
      </p:sp>
      <p:sp>
        <p:nvSpPr>
          <p:cNvPr id="3" name="Subtitle 2">
            <a:extLst>
              <a:ext uri="{FF2B5EF4-FFF2-40B4-BE49-F238E27FC236}">
                <a16:creationId xmlns:a16="http://schemas.microsoft.com/office/drawing/2014/main" id="{7B958B43-4E8E-95A5-815D-A98A53582AFD}"/>
              </a:ext>
            </a:extLst>
          </p:cNvPr>
          <p:cNvSpPr>
            <a:spLocks noGrp="1"/>
          </p:cNvSpPr>
          <p:nvPr>
            <p:ph type="subTitle" idx="1"/>
          </p:nvPr>
        </p:nvSpPr>
        <p:spPr>
          <a:xfrm>
            <a:off x="3040460" y="7204076"/>
            <a:ext cx="18242756" cy="3311524"/>
          </a:xfrm>
        </p:spPr>
        <p:txBody>
          <a:bodyPr/>
          <a:lstStyle>
            <a:lvl1pPr marL="0" indent="0" algn="ctr">
              <a:buNone/>
              <a:defRPr sz="4788"/>
            </a:lvl1pPr>
            <a:lvl2pPr marL="912160" indent="0" algn="ctr">
              <a:buNone/>
              <a:defRPr sz="3990"/>
            </a:lvl2pPr>
            <a:lvl3pPr marL="1824319" indent="0" algn="ctr">
              <a:buNone/>
              <a:defRPr sz="3591"/>
            </a:lvl3pPr>
            <a:lvl4pPr marL="2736479" indent="0" algn="ctr">
              <a:buNone/>
              <a:defRPr sz="3192"/>
            </a:lvl4pPr>
            <a:lvl5pPr marL="3648639" indent="0" algn="ctr">
              <a:buNone/>
              <a:defRPr sz="3192"/>
            </a:lvl5pPr>
            <a:lvl6pPr marL="4560799" indent="0" algn="ctr">
              <a:buNone/>
              <a:defRPr sz="3192"/>
            </a:lvl6pPr>
            <a:lvl7pPr marL="5472958" indent="0" algn="ctr">
              <a:buNone/>
              <a:defRPr sz="3192"/>
            </a:lvl7pPr>
            <a:lvl8pPr marL="6385118" indent="0" algn="ctr">
              <a:buNone/>
              <a:defRPr sz="3192"/>
            </a:lvl8pPr>
            <a:lvl9pPr marL="7297278" indent="0" algn="ctr">
              <a:buNone/>
              <a:defRPr sz="3192"/>
            </a:lvl9pPr>
          </a:lstStyle>
          <a:p>
            <a:r>
              <a:rPr lang="en-US"/>
              <a:t>Click to edit Master subtitle style</a:t>
            </a:r>
          </a:p>
        </p:txBody>
      </p:sp>
      <p:sp>
        <p:nvSpPr>
          <p:cNvPr id="4" name="Date Placeholder 3">
            <a:extLst>
              <a:ext uri="{FF2B5EF4-FFF2-40B4-BE49-F238E27FC236}">
                <a16:creationId xmlns:a16="http://schemas.microsoft.com/office/drawing/2014/main" id="{6584A9EA-357B-781E-67A7-364A47F167A7}"/>
              </a:ext>
            </a:extLst>
          </p:cNvPr>
          <p:cNvSpPr>
            <a:spLocks noGrp="1"/>
          </p:cNvSpPr>
          <p:nvPr>
            <p:ph type="dt" sz="half" idx="10"/>
          </p:nvPr>
        </p:nvSpPr>
        <p:spPr/>
        <p:txBody>
          <a:bodyPr/>
          <a:lstStyle/>
          <a:p>
            <a:fld id="{2E3DE6E9-0291-4CC4-AB7B-D74CC6E41FD3}" type="datetimeFigureOut">
              <a:rPr lang="en-US" smtClean="0"/>
              <a:t>3/5/2025</a:t>
            </a:fld>
            <a:endParaRPr lang="en-US" dirty="0"/>
          </a:p>
        </p:txBody>
      </p:sp>
      <p:sp>
        <p:nvSpPr>
          <p:cNvPr id="5" name="Footer Placeholder 4">
            <a:extLst>
              <a:ext uri="{FF2B5EF4-FFF2-40B4-BE49-F238E27FC236}">
                <a16:creationId xmlns:a16="http://schemas.microsoft.com/office/drawing/2014/main" id="{B616076F-38EE-DD8E-214A-B90DD38858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B2D037-4C8C-D751-C076-E1B149D8C3DF}"/>
              </a:ext>
            </a:extLst>
          </p:cNvPr>
          <p:cNvSpPr>
            <a:spLocks noGrp="1"/>
          </p:cNvSpPr>
          <p:nvPr>
            <p:ph type="sldNum" sz="quarter" idx="12"/>
          </p:nvPr>
        </p:nvSpPr>
        <p:spPr/>
        <p:txBody>
          <a:bodyPr/>
          <a:lstStyle/>
          <a:p>
            <a:fld id="{7A1A3CF1-41C7-4C6D-A162-F9F699202030}" type="slidenum">
              <a:rPr lang="en-US" smtClean="0"/>
              <a:t>‹#›</a:t>
            </a:fld>
            <a:endParaRPr lang="en-US" dirty="0"/>
          </a:p>
        </p:txBody>
      </p:sp>
    </p:spTree>
    <p:extLst>
      <p:ext uri="{BB962C8B-B14F-4D97-AF65-F5344CB8AC3E}">
        <p14:creationId xmlns:p14="http://schemas.microsoft.com/office/powerpoint/2010/main" val="3546364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90166-C27A-3C22-F044-640BEA5BF2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32E71F-E976-0DDB-6538-1A5EFF32AF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AF77B7-B363-D79A-A7BA-7B1AE8549A12}"/>
              </a:ext>
            </a:extLst>
          </p:cNvPr>
          <p:cNvSpPr>
            <a:spLocks noGrp="1"/>
          </p:cNvSpPr>
          <p:nvPr>
            <p:ph type="dt" sz="half" idx="10"/>
          </p:nvPr>
        </p:nvSpPr>
        <p:spPr/>
        <p:txBody>
          <a:bodyPr/>
          <a:lstStyle/>
          <a:p>
            <a:fld id="{2E3DE6E9-0291-4CC4-AB7B-D74CC6E41FD3}" type="datetimeFigureOut">
              <a:rPr lang="en-US" smtClean="0"/>
              <a:t>3/5/2025</a:t>
            </a:fld>
            <a:endParaRPr lang="en-US" dirty="0"/>
          </a:p>
        </p:txBody>
      </p:sp>
      <p:sp>
        <p:nvSpPr>
          <p:cNvPr id="5" name="Footer Placeholder 4">
            <a:extLst>
              <a:ext uri="{FF2B5EF4-FFF2-40B4-BE49-F238E27FC236}">
                <a16:creationId xmlns:a16="http://schemas.microsoft.com/office/drawing/2014/main" id="{E97BB377-1C84-D34F-5486-2C737B7F59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B6C631-F1A8-7B3A-DE67-E86D3E628560}"/>
              </a:ext>
            </a:extLst>
          </p:cNvPr>
          <p:cNvSpPr>
            <a:spLocks noGrp="1"/>
          </p:cNvSpPr>
          <p:nvPr>
            <p:ph type="sldNum" sz="quarter" idx="12"/>
          </p:nvPr>
        </p:nvSpPr>
        <p:spPr/>
        <p:txBody>
          <a:bodyPr/>
          <a:lstStyle/>
          <a:p>
            <a:fld id="{7A1A3CF1-41C7-4C6D-A162-F9F699202030}" type="slidenum">
              <a:rPr lang="en-US" smtClean="0"/>
              <a:t>‹#›</a:t>
            </a:fld>
            <a:endParaRPr lang="en-US" dirty="0"/>
          </a:p>
        </p:txBody>
      </p:sp>
    </p:spTree>
    <p:extLst>
      <p:ext uri="{BB962C8B-B14F-4D97-AF65-F5344CB8AC3E}">
        <p14:creationId xmlns:p14="http://schemas.microsoft.com/office/powerpoint/2010/main" val="1373274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ส่วนหัวของส่วน">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685838" y="609600"/>
            <a:ext cx="9143999" cy="11915988"/>
          </a:xfrm>
          <a:custGeom>
            <a:avLst/>
            <a:gdLst>
              <a:gd name="connsiteX0" fmla="*/ 5589257 w 9143999"/>
              <a:gd name="connsiteY0" fmla="*/ 0 h 11915988"/>
              <a:gd name="connsiteX1" fmla="*/ 5891487 w 9143999"/>
              <a:gd name="connsiteY1" fmla="*/ 1442418 h 11915988"/>
              <a:gd name="connsiteX2" fmla="*/ 5992641 w 9143999"/>
              <a:gd name="connsiteY2" fmla="*/ 2878887 h 11915988"/>
              <a:gd name="connsiteX3" fmla="*/ 6157267 w 9143999"/>
              <a:gd name="connsiteY3" fmla="*/ 2083865 h 11915988"/>
              <a:gd name="connsiteX4" fmla="*/ 6369607 w 9143999"/>
              <a:gd name="connsiteY4" fmla="*/ 3142618 h 11915988"/>
              <a:gd name="connsiteX5" fmla="*/ 6368821 w 9143999"/>
              <a:gd name="connsiteY5" fmla="*/ 3144644 h 11915988"/>
              <a:gd name="connsiteX6" fmla="*/ 6554151 w 9143999"/>
              <a:gd name="connsiteY6" fmla="*/ 3228377 h 11915988"/>
              <a:gd name="connsiteX7" fmla="*/ 6751287 w 9143999"/>
              <a:gd name="connsiteY7" fmla="*/ 3329279 h 11915988"/>
              <a:gd name="connsiteX8" fmla="*/ 6874213 w 9143999"/>
              <a:gd name="connsiteY8" fmla="*/ 3399916 h 11915988"/>
              <a:gd name="connsiteX9" fmla="*/ 6981391 w 9143999"/>
              <a:gd name="connsiteY9" fmla="*/ 3373014 h 11915988"/>
              <a:gd name="connsiteX10" fmla="*/ 6981789 w 9143999"/>
              <a:gd name="connsiteY10" fmla="*/ 3278412 h 11915988"/>
              <a:gd name="connsiteX11" fmla="*/ 6806975 w 9143999"/>
              <a:gd name="connsiteY11" fmla="*/ 2336728 h 11915988"/>
              <a:gd name="connsiteX12" fmla="*/ 7379279 w 9143999"/>
              <a:gd name="connsiteY12" fmla="*/ 844956 h 11915988"/>
              <a:gd name="connsiteX13" fmla="*/ 7610661 w 9143999"/>
              <a:gd name="connsiteY13" fmla="*/ 2871339 h 11915988"/>
              <a:gd name="connsiteX14" fmla="*/ 7704443 w 9143999"/>
              <a:gd name="connsiteY14" fmla="*/ 2660281 h 11915988"/>
              <a:gd name="connsiteX15" fmla="*/ 7864771 w 9143999"/>
              <a:gd name="connsiteY15" fmla="*/ 1552304 h 11915988"/>
              <a:gd name="connsiteX16" fmla="*/ 8349849 w 9143999"/>
              <a:gd name="connsiteY16" fmla="*/ 2600186 h 11915988"/>
              <a:gd name="connsiteX17" fmla="*/ 8226029 w 9143999"/>
              <a:gd name="connsiteY17" fmla="*/ 3736964 h 11915988"/>
              <a:gd name="connsiteX18" fmla="*/ 8230427 w 9143999"/>
              <a:gd name="connsiteY18" fmla="*/ 3750956 h 11915988"/>
              <a:gd name="connsiteX19" fmla="*/ 8287949 w 9143999"/>
              <a:gd name="connsiteY19" fmla="*/ 3812738 h 11915988"/>
              <a:gd name="connsiteX20" fmla="*/ 8364187 w 9143999"/>
              <a:gd name="connsiteY20" fmla="*/ 3912260 h 11915988"/>
              <a:gd name="connsiteX21" fmla="*/ 8391571 w 9143999"/>
              <a:gd name="connsiteY21" fmla="*/ 3956263 h 11915988"/>
              <a:gd name="connsiteX22" fmla="*/ 8399181 w 9143999"/>
              <a:gd name="connsiteY22" fmla="*/ 3960725 h 11915988"/>
              <a:gd name="connsiteX23" fmla="*/ 8401171 w 9143999"/>
              <a:gd name="connsiteY23" fmla="*/ 3961294 h 11915988"/>
              <a:gd name="connsiteX24" fmla="*/ 8399777 w 9143999"/>
              <a:gd name="connsiteY24" fmla="*/ 3969451 h 11915988"/>
              <a:gd name="connsiteX25" fmla="*/ 8430519 w 9143999"/>
              <a:gd name="connsiteY25" fmla="*/ 4018849 h 11915988"/>
              <a:gd name="connsiteX26" fmla="*/ 8590357 w 9143999"/>
              <a:gd name="connsiteY26" fmla="*/ 4635062 h 11915988"/>
              <a:gd name="connsiteX27" fmla="*/ 8624917 w 9143999"/>
              <a:gd name="connsiteY27" fmla="*/ 5209819 h 11915988"/>
              <a:gd name="connsiteX28" fmla="*/ 8629371 w 9143999"/>
              <a:gd name="connsiteY28" fmla="*/ 5241564 h 11915988"/>
              <a:gd name="connsiteX29" fmla="*/ 8693151 w 9143999"/>
              <a:gd name="connsiteY29" fmla="*/ 5366014 h 11915988"/>
              <a:gd name="connsiteX30" fmla="*/ 9143999 w 9143999"/>
              <a:gd name="connsiteY30" fmla="*/ 7346902 h 11915988"/>
              <a:gd name="connsiteX31" fmla="*/ 4572001 w 9143999"/>
              <a:gd name="connsiteY31" fmla="*/ 11915988 h 11915988"/>
              <a:gd name="connsiteX32" fmla="*/ 0 w 9143999"/>
              <a:gd name="connsiteY32" fmla="*/ 7346902 h 11915988"/>
              <a:gd name="connsiteX33" fmla="*/ 661904 w 9143999"/>
              <a:gd name="connsiteY33" fmla="*/ 4977664 h 11915988"/>
              <a:gd name="connsiteX34" fmla="*/ 733333 w 9143999"/>
              <a:gd name="connsiteY34" fmla="*/ 4866317 h 11915988"/>
              <a:gd name="connsiteX35" fmla="*/ 828361 w 9143999"/>
              <a:gd name="connsiteY35" fmla="*/ 4210988 h 11915988"/>
              <a:gd name="connsiteX36" fmla="*/ 1184439 w 9143999"/>
              <a:gd name="connsiteY36" fmla="*/ 3647343 h 11915988"/>
              <a:gd name="connsiteX37" fmla="*/ 1249963 w 9143999"/>
              <a:gd name="connsiteY37" fmla="*/ 3601764 h 11915988"/>
              <a:gd name="connsiteX38" fmla="*/ 1198569 w 9143999"/>
              <a:gd name="connsiteY38" fmla="*/ 3564606 h 11915988"/>
              <a:gd name="connsiteX39" fmla="*/ 1322039 w 9143999"/>
              <a:gd name="connsiteY39" fmla="*/ 1996193 h 11915988"/>
              <a:gd name="connsiteX40" fmla="*/ 1454107 w 9143999"/>
              <a:gd name="connsiteY40" fmla="*/ 1053691 h 11915988"/>
              <a:gd name="connsiteX41" fmla="*/ 1850525 w 9143999"/>
              <a:gd name="connsiteY41" fmla="*/ 1944515 h 11915988"/>
              <a:gd name="connsiteX42" fmla="*/ 2008195 w 9143999"/>
              <a:gd name="connsiteY42" fmla="*/ 3050025 h 11915988"/>
              <a:gd name="connsiteX43" fmla="*/ 2257795 w 9143999"/>
              <a:gd name="connsiteY43" fmla="*/ 1588303 h 11915988"/>
              <a:gd name="connsiteX44" fmla="*/ 3325827 w 9143999"/>
              <a:gd name="connsiteY44" fmla="*/ 67643 h 11915988"/>
              <a:gd name="connsiteX45" fmla="*/ 3449711 w 9143999"/>
              <a:gd name="connsiteY45" fmla="*/ 2047284 h 11915988"/>
              <a:gd name="connsiteX46" fmla="*/ 3524653 w 9143999"/>
              <a:gd name="connsiteY46" fmla="*/ 1946547 h 11915988"/>
              <a:gd name="connsiteX47" fmla="*/ 3619661 w 9143999"/>
              <a:gd name="connsiteY47" fmla="*/ 713879 h 11915988"/>
              <a:gd name="connsiteX48" fmla="*/ 4077745 w 9143999"/>
              <a:gd name="connsiteY48" fmla="*/ 2752759 h 11915988"/>
              <a:gd name="connsiteX49" fmla="*/ 4095753 w 9143999"/>
              <a:gd name="connsiteY49" fmla="*/ 2802521 h 11915988"/>
              <a:gd name="connsiteX50" fmla="*/ 4104539 w 9143999"/>
              <a:gd name="connsiteY50" fmla="*/ 2801405 h 11915988"/>
              <a:gd name="connsiteX51" fmla="*/ 4572001 w 9143999"/>
              <a:gd name="connsiteY51" fmla="*/ 2777816 h 11915988"/>
              <a:gd name="connsiteX52" fmla="*/ 4807275 w 9143999"/>
              <a:gd name="connsiteY52" fmla="*/ 2783761 h 11915988"/>
              <a:gd name="connsiteX53" fmla="*/ 4989779 w 9143999"/>
              <a:gd name="connsiteY53" fmla="*/ 2797629 h 11915988"/>
              <a:gd name="connsiteX54" fmla="*/ 5001393 w 9143999"/>
              <a:gd name="connsiteY54" fmla="*/ 2766390 h 11915988"/>
              <a:gd name="connsiteX55" fmla="*/ 4708375 w 9143999"/>
              <a:gd name="connsiteY55" fmla="*/ 1439080 h 11915988"/>
              <a:gd name="connsiteX56" fmla="*/ 5228877 w 9143999"/>
              <a:gd name="connsiteY56" fmla="*/ 250686 h 11915988"/>
              <a:gd name="connsiteX57" fmla="*/ 5527421 w 9143999"/>
              <a:gd name="connsiteY57" fmla="*/ 869341 h 11915988"/>
              <a:gd name="connsiteX58" fmla="*/ 5589257 w 9143999"/>
              <a:gd name="connsiteY58" fmla="*/ 0 h 1191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143999" h="11915988">
                <a:moveTo>
                  <a:pt x="5589257" y="0"/>
                </a:moveTo>
                <a:cubicBezTo>
                  <a:pt x="6150097" y="266073"/>
                  <a:pt x="6359979" y="727669"/>
                  <a:pt x="5891487" y="1442418"/>
                </a:cubicBezTo>
                <a:cubicBezTo>
                  <a:pt x="5769653" y="1648685"/>
                  <a:pt x="5319385" y="2763922"/>
                  <a:pt x="5992641" y="2878887"/>
                </a:cubicBezTo>
                <a:cubicBezTo>
                  <a:pt x="6273163" y="2926788"/>
                  <a:pt x="6236509" y="2296085"/>
                  <a:pt x="6157267" y="2083865"/>
                </a:cubicBezTo>
                <a:cubicBezTo>
                  <a:pt x="6518915" y="2480905"/>
                  <a:pt x="6471547" y="2846132"/>
                  <a:pt x="6369607" y="3142618"/>
                </a:cubicBezTo>
                <a:lnTo>
                  <a:pt x="6368821" y="3144644"/>
                </a:lnTo>
                <a:lnTo>
                  <a:pt x="6554151" y="3228377"/>
                </a:lnTo>
                <a:cubicBezTo>
                  <a:pt x="6620777" y="3260460"/>
                  <a:pt x="6686505" y="3294110"/>
                  <a:pt x="6751287" y="3329279"/>
                </a:cubicBezTo>
                <a:lnTo>
                  <a:pt x="6874213" y="3399916"/>
                </a:lnTo>
                <a:lnTo>
                  <a:pt x="6981391" y="3373014"/>
                </a:lnTo>
                <a:lnTo>
                  <a:pt x="6981789" y="3278412"/>
                </a:lnTo>
                <a:cubicBezTo>
                  <a:pt x="6967609" y="2917644"/>
                  <a:pt x="6837177" y="2497996"/>
                  <a:pt x="6806975" y="2336728"/>
                </a:cubicBezTo>
                <a:cubicBezTo>
                  <a:pt x="6681249" y="1889502"/>
                  <a:pt x="6812911" y="1287537"/>
                  <a:pt x="7379279" y="844956"/>
                </a:cubicBezTo>
                <a:cubicBezTo>
                  <a:pt x="7069885" y="1473337"/>
                  <a:pt x="7438459" y="2189102"/>
                  <a:pt x="7610661" y="2871339"/>
                </a:cubicBezTo>
                <a:cubicBezTo>
                  <a:pt x="7624791" y="2788600"/>
                  <a:pt x="7666973" y="2710651"/>
                  <a:pt x="7704443" y="2660281"/>
                </a:cubicBezTo>
                <a:cubicBezTo>
                  <a:pt x="7873165" y="2348486"/>
                  <a:pt x="8056015" y="1953949"/>
                  <a:pt x="7864771" y="1552304"/>
                </a:cubicBezTo>
                <a:cubicBezTo>
                  <a:pt x="8229039" y="1955112"/>
                  <a:pt x="8350463" y="2089381"/>
                  <a:pt x="8349849" y="2600186"/>
                </a:cubicBezTo>
                <a:cubicBezTo>
                  <a:pt x="8356041" y="2920563"/>
                  <a:pt x="8158555" y="3430681"/>
                  <a:pt x="8226029" y="3736964"/>
                </a:cubicBezTo>
                <a:lnTo>
                  <a:pt x="8230427" y="3750956"/>
                </a:lnTo>
                <a:lnTo>
                  <a:pt x="8287949" y="3812738"/>
                </a:lnTo>
                <a:cubicBezTo>
                  <a:pt x="8314939" y="3844662"/>
                  <a:pt x="8340387" y="3877873"/>
                  <a:pt x="8364187" y="3912260"/>
                </a:cubicBezTo>
                <a:lnTo>
                  <a:pt x="8391571" y="3956263"/>
                </a:lnTo>
                <a:lnTo>
                  <a:pt x="8399181" y="3960725"/>
                </a:lnTo>
                <a:lnTo>
                  <a:pt x="8401171" y="3961294"/>
                </a:lnTo>
                <a:lnTo>
                  <a:pt x="8399777" y="3969451"/>
                </a:lnTo>
                <a:lnTo>
                  <a:pt x="8430519" y="4018849"/>
                </a:lnTo>
                <a:cubicBezTo>
                  <a:pt x="8532455" y="4202027"/>
                  <a:pt x="8590357" y="4411944"/>
                  <a:pt x="8590357" y="4635062"/>
                </a:cubicBezTo>
                <a:cubicBezTo>
                  <a:pt x="8590357" y="4826647"/>
                  <a:pt x="8601877" y="5018233"/>
                  <a:pt x="8624917" y="5209819"/>
                </a:cubicBezTo>
                <a:lnTo>
                  <a:pt x="8629371" y="5241564"/>
                </a:lnTo>
                <a:lnTo>
                  <a:pt x="8693151" y="5366014"/>
                </a:lnTo>
                <a:cubicBezTo>
                  <a:pt x="8982083" y="5965263"/>
                  <a:pt x="9143999" y="6637185"/>
                  <a:pt x="9143999" y="7346902"/>
                </a:cubicBezTo>
                <a:cubicBezTo>
                  <a:pt x="9143999" y="9870338"/>
                  <a:pt x="7097047" y="11915988"/>
                  <a:pt x="4572001" y="11915988"/>
                </a:cubicBezTo>
                <a:cubicBezTo>
                  <a:pt x="2046955" y="11915988"/>
                  <a:pt x="0" y="9870338"/>
                  <a:pt x="0" y="7346902"/>
                </a:cubicBezTo>
                <a:cubicBezTo>
                  <a:pt x="0" y="6479471"/>
                  <a:pt x="241877" y="5668497"/>
                  <a:pt x="661904" y="4977664"/>
                </a:cubicBezTo>
                <a:lnTo>
                  <a:pt x="733333" y="4866317"/>
                </a:lnTo>
                <a:lnTo>
                  <a:pt x="828361" y="4210988"/>
                </a:lnTo>
                <a:cubicBezTo>
                  <a:pt x="866037" y="3990349"/>
                  <a:pt x="987869" y="3784081"/>
                  <a:pt x="1184439" y="3647343"/>
                </a:cubicBezTo>
                <a:lnTo>
                  <a:pt x="1249963" y="3601764"/>
                </a:lnTo>
                <a:cubicBezTo>
                  <a:pt x="1221912" y="3596975"/>
                  <a:pt x="1226623" y="3569396"/>
                  <a:pt x="1198569" y="3564606"/>
                </a:cubicBezTo>
                <a:cubicBezTo>
                  <a:pt x="862555" y="2996319"/>
                  <a:pt x="1036193" y="2486675"/>
                  <a:pt x="1322039" y="1996193"/>
                </a:cubicBezTo>
                <a:cubicBezTo>
                  <a:pt x="1453289" y="1734765"/>
                  <a:pt x="1598669" y="1390598"/>
                  <a:pt x="1454107" y="1053691"/>
                </a:cubicBezTo>
                <a:cubicBezTo>
                  <a:pt x="1743641" y="1386970"/>
                  <a:pt x="1865061" y="1521241"/>
                  <a:pt x="1850525" y="1944515"/>
                </a:cubicBezTo>
                <a:cubicBezTo>
                  <a:pt x="1868750" y="2345002"/>
                  <a:pt x="1531307" y="2968592"/>
                  <a:pt x="2008195" y="3050025"/>
                </a:cubicBezTo>
                <a:cubicBezTo>
                  <a:pt x="2933921" y="3208100"/>
                  <a:pt x="2266805" y="1873680"/>
                  <a:pt x="2257795" y="1588303"/>
                </a:cubicBezTo>
                <a:cubicBezTo>
                  <a:pt x="2230356" y="1072708"/>
                  <a:pt x="2647659" y="150528"/>
                  <a:pt x="3325827" y="67643"/>
                </a:cubicBezTo>
                <a:cubicBezTo>
                  <a:pt x="2572102" y="762071"/>
                  <a:pt x="3137039" y="1511369"/>
                  <a:pt x="3449711" y="2047284"/>
                </a:cubicBezTo>
                <a:cubicBezTo>
                  <a:pt x="3482471" y="2024494"/>
                  <a:pt x="3491889" y="1969337"/>
                  <a:pt x="3524653" y="1946547"/>
                </a:cubicBezTo>
                <a:cubicBezTo>
                  <a:pt x="3735557" y="1556802"/>
                  <a:pt x="4133613" y="1085480"/>
                  <a:pt x="3619661" y="713879"/>
                </a:cubicBezTo>
                <a:cubicBezTo>
                  <a:pt x="5023273" y="1338516"/>
                  <a:pt x="3903203" y="2144875"/>
                  <a:pt x="4077745" y="2752759"/>
                </a:cubicBezTo>
                <a:lnTo>
                  <a:pt x="4095753" y="2802521"/>
                </a:lnTo>
                <a:lnTo>
                  <a:pt x="4104539" y="2801405"/>
                </a:lnTo>
                <a:cubicBezTo>
                  <a:pt x="4258237" y="2785807"/>
                  <a:pt x="4414185" y="2777816"/>
                  <a:pt x="4572001" y="2777816"/>
                </a:cubicBezTo>
                <a:cubicBezTo>
                  <a:pt x="4650909" y="2777816"/>
                  <a:pt x="4729349" y="2779813"/>
                  <a:pt x="4807275" y="2783761"/>
                </a:cubicBezTo>
                <a:lnTo>
                  <a:pt x="4989779" y="2797629"/>
                </a:lnTo>
                <a:lnTo>
                  <a:pt x="5001393" y="2766390"/>
                </a:lnTo>
                <a:cubicBezTo>
                  <a:pt x="5104795" y="2329904"/>
                  <a:pt x="4754653" y="1844358"/>
                  <a:pt x="4708375" y="1439080"/>
                </a:cubicBezTo>
                <a:cubicBezTo>
                  <a:pt x="4629541" y="886325"/>
                  <a:pt x="4573847" y="536208"/>
                  <a:pt x="5228877" y="250686"/>
                </a:cubicBezTo>
                <a:cubicBezTo>
                  <a:pt x="4849863" y="441420"/>
                  <a:pt x="5073671" y="990546"/>
                  <a:pt x="5527421" y="869341"/>
                </a:cubicBezTo>
                <a:cubicBezTo>
                  <a:pt x="5925065" y="738556"/>
                  <a:pt x="5864867" y="245750"/>
                  <a:pt x="5589257" y="0"/>
                </a:cubicBezTo>
                <a:close/>
              </a:path>
            </a:pathLst>
          </a:custGeom>
          <a:solidFill>
            <a:schemeClr val="bg1">
              <a:lumMod val="50000"/>
            </a:schemeClr>
          </a:solidFill>
        </p:spPr>
        <p:txBody>
          <a:bodyPr wrap="square">
            <a:noAutofit/>
          </a:bodyPr>
          <a:lstStyle/>
          <a:p>
            <a:endParaRPr lang="en-US" dirty="0"/>
          </a:p>
        </p:txBody>
      </p:sp>
    </p:spTree>
    <p:extLst>
      <p:ext uri="{BB962C8B-B14F-4D97-AF65-F5344CB8AC3E}">
        <p14:creationId xmlns:p14="http://schemas.microsoft.com/office/powerpoint/2010/main" val="1016962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ส่วนหัวของส่วน">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9418638" y="1219200"/>
            <a:ext cx="14218643" cy="10910994"/>
          </a:xfrm>
          <a:custGeom>
            <a:avLst/>
            <a:gdLst>
              <a:gd name="connsiteX0" fmla="*/ 5452020 w 14218643"/>
              <a:gd name="connsiteY0" fmla="*/ 0 h 10910994"/>
              <a:gd name="connsiteX1" fmla="*/ 8279091 w 14218643"/>
              <a:gd name="connsiteY1" fmla="*/ 789811 h 10910994"/>
              <a:gd name="connsiteX2" fmla="*/ 8411955 w 14218643"/>
              <a:gd name="connsiteY2" fmla="*/ 875043 h 10910994"/>
              <a:gd name="connsiteX3" fmla="*/ 9193921 w 14218643"/>
              <a:gd name="connsiteY3" fmla="*/ 988434 h 10910994"/>
              <a:gd name="connsiteX4" fmla="*/ 9866483 w 14218643"/>
              <a:gd name="connsiteY4" fmla="*/ 1413322 h 10910994"/>
              <a:gd name="connsiteX5" fmla="*/ 9920871 w 14218643"/>
              <a:gd name="connsiteY5" fmla="*/ 1491507 h 10910994"/>
              <a:gd name="connsiteX6" fmla="*/ 9965211 w 14218643"/>
              <a:gd name="connsiteY6" fmla="*/ 1430181 h 10910994"/>
              <a:gd name="connsiteX7" fmla="*/ 11836705 w 14218643"/>
              <a:gd name="connsiteY7" fmla="*/ 1577511 h 10910994"/>
              <a:gd name="connsiteX8" fmla="*/ 12961335 w 14218643"/>
              <a:gd name="connsiteY8" fmla="*/ 1735100 h 10910994"/>
              <a:gd name="connsiteX9" fmla="*/ 11898369 w 14218643"/>
              <a:gd name="connsiteY9" fmla="*/ 2208123 h 10910994"/>
              <a:gd name="connsiteX10" fmla="*/ 10579229 w 14218643"/>
              <a:gd name="connsiteY10" fmla="*/ 2396260 h 10910994"/>
              <a:gd name="connsiteX11" fmla="*/ 12323415 w 14218643"/>
              <a:gd name="connsiteY11" fmla="*/ 2694094 h 10910994"/>
              <a:gd name="connsiteX12" fmla="*/ 14137929 w 14218643"/>
              <a:gd name="connsiteY12" fmla="*/ 3968513 h 10910994"/>
              <a:gd name="connsiteX13" fmla="*/ 11775739 w 14218643"/>
              <a:gd name="connsiteY13" fmla="*/ 4116337 h 10910994"/>
              <a:gd name="connsiteX14" fmla="*/ 11895943 w 14218643"/>
              <a:gd name="connsiteY14" fmla="*/ 4205760 h 10910994"/>
              <a:gd name="connsiteX15" fmla="*/ 13366813 w 14218643"/>
              <a:gd name="connsiteY15" fmla="*/ 4319128 h 10910994"/>
              <a:gd name="connsiteX16" fmla="*/ 10933939 w 14218643"/>
              <a:gd name="connsiteY16" fmla="*/ 4865731 h 10910994"/>
              <a:gd name="connsiteX17" fmla="*/ 10874561 w 14218643"/>
              <a:gd name="connsiteY17" fmla="*/ 4887220 h 10910994"/>
              <a:gd name="connsiteX18" fmla="*/ 10875893 w 14218643"/>
              <a:gd name="connsiteY18" fmla="*/ 4897705 h 10910994"/>
              <a:gd name="connsiteX19" fmla="*/ 10904041 w 14218643"/>
              <a:gd name="connsiteY19" fmla="*/ 5455498 h 10910994"/>
              <a:gd name="connsiteX20" fmla="*/ 10896947 w 14218643"/>
              <a:gd name="connsiteY20" fmla="*/ 5736237 h 10910994"/>
              <a:gd name="connsiteX21" fmla="*/ 10880397 w 14218643"/>
              <a:gd name="connsiteY21" fmla="*/ 5954008 h 10910994"/>
              <a:gd name="connsiteX22" fmla="*/ 10917675 w 14218643"/>
              <a:gd name="connsiteY22" fmla="*/ 5967867 h 10910994"/>
              <a:gd name="connsiteX23" fmla="*/ 12501475 w 14218643"/>
              <a:gd name="connsiteY23" fmla="*/ 5618226 h 10910994"/>
              <a:gd name="connsiteX24" fmla="*/ 13919515 w 14218643"/>
              <a:gd name="connsiteY24" fmla="*/ 6239310 h 10910994"/>
              <a:gd name="connsiteX25" fmla="*/ 13181309 w 14218643"/>
              <a:gd name="connsiteY25" fmla="*/ 6595544 h 10910994"/>
              <a:gd name="connsiteX26" fmla="*/ 14218643 w 14218643"/>
              <a:gd name="connsiteY26" fmla="*/ 6669330 h 10910994"/>
              <a:gd name="connsiteX27" fmla="*/ 12497491 w 14218643"/>
              <a:gd name="connsiteY27" fmla="*/ 7029962 h 10910994"/>
              <a:gd name="connsiteX28" fmla="*/ 10783439 w 14218643"/>
              <a:gd name="connsiteY28" fmla="*/ 7150664 h 10910994"/>
              <a:gd name="connsiteX29" fmla="*/ 11732091 w 14218643"/>
              <a:gd name="connsiteY29" fmla="*/ 7347102 h 10910994"/>
              <a:gd name="connsiteX30" fmla="*/ 10468743 w 14218643"/>
              <a:gd name="connsiteY30" fmla="*/ 7600476 h 10910994"/>
              <a:gd name="connsiteX31" fmla="*/ 10466327 w 14218643"/>
              <a:gd name="connsiteY31" fmla="*/ 7599537 h 10910994"/>
              <a:gd name="connsiteX32" fmla="*/ 10366411 w 14218643"/>
              <a:gd name="connsiteY32" fmla="*/ 7820681 h 10910994"/>
              <a:gd name="connsiteX33" fmla="*/ 10246011 w 14218643"/>
              <a:gd name="connsiteY33" fmla="*/ 8055911 h 10910994"/>
              <a:gd name="connsiteX34" fmla="*/ 10161725 w 14218643"/>
              <a:gd name="connsiteY34" fmla="*/ 8202592 h 10910994"/>
              <a:gd name="connsiteX35" fmla="*/ 10193825 w 14218643"/>
              <a:gd name="connsiteY35" fmla="*/ 8330482 h 10910994"/>
              <a:gd name="connsiteX36" fmla="*/ 10306709 w 14218643"/>
              <a:gd name="connsiteY36" fmla="*/ 8330956 h 10910994"/>
              <a:gd name="connsiteX37" fmla="*/ 11430365 w 14218643"/>
              <a:gd name="connsiteY37" fmla="*/ 8122360 h 10910994"/>
              <a:gd name="connsiteX38" fmla="*/ 13210407 w 14218643"/>
              <a:gd name="connsiteY38" fmla="*/ 8805256 h 10910994"/>
              <a:gd name="connsiteX39" fmla="*/ 10792445 w 14218643"/>
              <a:gd name="connsiteY39" fmla="*/ 9081352 h 10910994"/>
              <a:gd name="connsiteX40" fmla="*/ 11044287 w 14218643"/>
              <a:gd name="connsiteY40" fmla="*/ 9193255 h 10910994"/>
              <a:gd name="connsiteX41" fmla="*/ 12366371 w 14218643"/>
              <a:gd name="connsiteY41" fmla="*/ 9384565 h 10910994"/>
              <a:gd name="connsiteX42" fmla="*/ 11115995 w 14218643"/>
              <a:gd name="connsiteY42" fmla="*/ 9963381 h 10910994"/>
              <a:gd name="connsiteX43" fmla="*/ 9759545 w 14218643"/>
              <a:gd name="connsiteY43" fmla="*/ 9815635 h 10910994"/>
              <a:gd name="connsiteX44" fmla="*/ 9742851 w 14218643"/>
              <a:gd name="connsiteY44" fmla="*/ 9820882 h 10910994"/>
              <a:gd name="connsiteX45" fmla="*/ 9669129 w 14218643"/>
              <a:gd name="connsiteY45" fmla="*/ 9889520 h 10910994"/>
              <a:gd name="connsiteX46" fmla="*/ 9550375 w 14218643"/>
              <a:gd name="connsiteY46" fmla="*/ 9980488 h 10910994"/>
              <a:gd name="connsiteX47" fmla="*/ 9497869 w 14218643"/>
              <a:gd name="connsiteY47" fmla="*/ 10013164 h 10910994"/>
              <a:gd name="connsiteX48" fmla="*/ 9492545 w 14218643"/>
              <a:gd name="connsiteY48" fmla="*/ 10022246 h 10910994"/>
              <a:gd name="connsiteX49" fmla="*/ 9491865 w 14218643"/>
              <a:gd name="connsiteY49" fmla="*/ 10024619 h 10910994"/>
              <a:gd name="connsiteX50" fmla="*/ 9482133 w 14218643"/>
              <a:gd name="connsiteY50" fmla="*/ 10022957 h 10910994"/>
              <a:gd name="connsiteX51" fmla="*/ 9423187 w 14218643"/>
              <a:gd name="connsiteY51" fmla="*/ 10059640 h 10910994"/>
              <a:gd name="connsiteX52" fmla="*/ 8687899 w 14218643"/>
              <a:gd name="connsiteY52" fmla="*/ 10250364 h 10910994"/>
              <a:gd name="connsiteX53" fmla="*/ 8002075 w 14218643"/>
              <a:gd name="connsiteY53" fmla="*/ 10291603 h 10910994"/>
              <a:gd name="connsiteX54" fmla="*/ 7964195 w 14218643"/>
              <a:gd name="connsiteY54" fmla="*/ 10296917 h 10910994"/>
              <a:gd name="connsiteX55" fmla="*/ 7815697 w 14218643"/>
              <a:gd name="connsiteY55" fmla="*/ 10373022 h 10910994"/>
              <a:gd name="connsiteX56" fmla="*/ 5452020 w 14218643"/>
              <a:gd name="connsiteY56" fmla="*/ 10910994 h 10910994"/>
              <a:gd name="connsiteX57" fmla="*/ 0 w 14218643"/>
              <a:gd name="connsiteY57" fmla="*/ 5455498 h 10910994"/>
              <a:gd name="connsiteX58" fmla="*/ 5452020 w 14218643"/>
              <a:gd name="connsiteY58" fmla="*/ 0 h 1091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218643" h="10910994">
                <a:moveTo>
                  <a:pt x="5452020" y="0"/>
                </a:moveTo>
                <a:cubicBezTo>
                  <a:pt x="6487075" y="0"/>
                  <a:pt x="7454761" y="288617"/>
                  <a:pt x="8279091" y="789811"/>
                </a:cubicBezTo>
                <a:lnTo>
                  <a:pt x="8411955" y="875043"/>
                </a:lnTo>
                <a:lnTo>
                  <a:pt x="9193921" y="988434"/>
                </a:lnTo>
                <a:cubicBezTo>
                  <a:pt x="9457195" y="1033390"/>
                  <a:pt x="9703323" y="1178766"/>
                  <a:pt x="9866483" y="1413322"/>
                </a:cubicBezTo>
                <a:lnTo>
                  <a:pt x="9920871" y="1491507"/>
                </a:lnTo>
                <a:cubicBezTo>
                  <a:pt x="9926587" y="1458035"/>
                  <a:pt x="9959495" y="1463656"/>
                  <a:pt x="9965211" y="1430181"/>
                </a:cubicBezTo>
                <a:cubicBezTo>
                  <a:pt x="10643313" y="1029236"/>
                  <a:pt x="11251441" y="1236427"/>
                  <a:pt x="11836705" y="1577511"/>
                </a:cubicBezTo>
                <a:cubicBezTo>
                  <a:pt x="12148651" y="1734123"/>
                  <a:pt x="12559325" y="1907598"/>
                  <a:pt x="12961335" y="1735100"/>
                </a:cubicBezTo>
                <a:cubicBezTo>
                  <a:pt x="12563655" y="2080584"/>
                  <a:pt x="12403437" y="2225467"/>
                  <a:pt x="11898369" y="2208123"/>
                </a:cubicBezTo>
                <a:cubicBezTo>
                  <a:pt x="11420491" y="2229869"/>
                  <a:pt x="10676399" y="1827218"/>
                  <a:pt x="10579229" y="2396260"/>
                </a:cubicBezTo>
                <a:cubicBezTo>
                  <a:pt x="10390607" y="3500874"/>
                  <a:pt x="11982891" y="2704844"/>
                  <a:pt x="12323415" y="2694094"/>
                </a:cubicBezTo>
                <a:cubicBezTo>
                  <a:pt x="12938645" y="2661352"/>
                  <a:pt x="14039027" y="3159295"/>
                  <a:pt x="14137929" y="3968513"/>
                </a:cubicBezTo>
                <a:cubicBezTo>
                  <a:pt x="13309309" y="3069137"/>
                  <a:pt x="12415215" y="3743242"/>
                  <a:pt x="11775739" y="4116337"/>
                </a:cubicBezTo>
                <a:cubicBezTo>
                  <a:pt x="11802935" y="4155427"/>
                  <a:pt x="11868751" y="4166665"/>
                  <a:pt x="11895943" y="4205760"/>
                </a:cubicBezTo>
                <a:cubicBezTo>
                  <a:pt x="12361003" y="4457419"/>
                  <a:pt x="12923405" y="4932395"/>
                  <a:pt x="13366813" y="4319128"/>
                </a:cubicBezTo>
                <a:cubicBezTo>
                  <a:pt x="12621471" y="5993974"/>
                  <a:pt x="11659291" y="4657462"/>
                  <a:pt x="10933939" y="4865731"/>
                </a:cubicBezTo>
                <a:lnTo>
                  <a:pt x="10874561" y="4887220"/>
                </a:lnTo>
                <a:lnTo>
                  <a:pt x="10875893" y="4897705"/>
                </a:lnTo>
                <a:cubicBezTo>
                  <a:pt x="10894505" y="5081102"/>
                  <a:pt x="10904041" y="5267186"/>
                  <a:pt x="10904041" y="5455498"/>
                </a:cubicBezTo>
                <a:cubicBezTo>
                  <a:pt x="10904041" y="5549654"/>
                  <a:pt x="10901657" y="5643252"/>
                  <a:pt x="10896947" y="5736237"/>
                </a:cubicBezTo>
                <a:lnTo>
                  <a:pt x="10880397" y="5954008"/>
                </a:lnTo>
                <a:lnTo>
                  <a:pt x="10917675" y="5967867"/>
                </a:lnTo>
                <a:cubicBezTo>
                  <a:pt x="11438507" y="6091250"/>
                  <a:pt x="12017881" y="5673447"/>
                  <a:pt x="12501475" y="5618226"/>
                </a:cubicBezTo>
                <a:cubicBezTo>
                  <a:pt x="13161043" y="5524158"/>
                  <a:pt x="13578817" y="5457701"/>
                  <a:pt x="13919515" y="6239310"/>
                </a:cubicBezTo>
                <a:cubicBezTo>
                  <a:pt x="13691923" y="5787055"/>
                  <a:pt x="13036683" y="6054110"/>
                  <a:pt x="13181309" y="6595544"/>
                </a:cubicBezTo>
                <a:cubicBezTo>
                  <a:pt x="13337367" y="7070029"/>
                  <a:pt x="13925405" y="6998199"/>
                  <a:pt x="14218643" y="6669330"/>
                </a:cubicBezTo>
                <a:cubicBezTo>
                  <a:pt x="13901153" y="7338547"/>
                  <a:pt x="13350359" y="7588987"/>
                  <a:pt x="12497491" y="7029962"/>
                </a:cubicBezTo>
                <a:cubicBezTo>
                  <a:pt x="12251365" y="6884586"/>
                  <a:pt x="10920619" y="6347307"/>
                  <a:pt x="10783439" y="7150664"/>
                </a:cubicBezTo>
                <a:cubicBezTo>
                  <a:pt x="10726279" y="7485396"/>
                  <a:pt x="11478861" y="7441658"/>
                  <a:pt x="11732091" y="7347102"/>
                </a:cubicBezTo>
                <a:cubicBezTo>
                  <a:pt x="11258327" y="7778634"/>
                  <a:pt x="10822523" y="7722115"/>
                  <a:pt x="10468743" y="7600476"/>
                </a:cubicBezTo>
                <a:lnTo>
                  <a:pt x="10466327" y="7599537"/>
                </a:lnTo>
                <a:lnTo>
                  <a:pt x="10366411" y="7820681"/>
                </a:lnTo>
                <a:cubicBezTo>
                  <a:pt x="10328129" y="7900181"/>
                  <a:pt x="10287977" y="7978610"/>
                  <a:pt x="10246011" y="8055911"/>
                </a:cubicBezTo>
                <a:lnTo>
                  <a:pt x="10161725" y="8202592"/>
                </a:lnTo>
                <a:lnTo>
                  <a:pt x="10193825" y="8330482"/>
                </a:lnTo>
                <a:lnTo>
                  <a:pt x="10306709" y="8330956"/>
                </a:lnTo>
                <a:cubicBezTo>
                  <a:pt x="10737191" y="8314036"/>
                  <a:pt x="11237933" y="8158398"/>
                  <a:pt x="11430365" y="8122360"/>
                </a:cubicBezTo>
                <a:cubicBezTo>
                  <a:pt x="11964013" y="7972340"/>
                  <a:pt x="12682301" y="8129444"/>
                  <a:pt x="13210407" y="8805256"/>
                </a:cubicBezTo>
                <a:cubicBezTo>
                  <a:pt x="12460597" y="8436076"/>
                  <a:pt x="11606517" y="8875872"/>
                  <a:pt x="10792445" y="9081352"/>
                </a:cubicBezTo>
                <a:cubicBezTo>
                  <a:pt x="10891173" y="9098212"/>
                  <a:pt x="10984183" y="9148545"/>
                  <a:pt x="11044287" y="9193255"/>
                </a:cubicBezTo>
                <a:cubicBezTo>
                  <a:pt x="11416335" y="9394581"/>
                  <a:pt x="11887111" y="9612766"/>
                  <a:pt x="12366371" y="9384565"/>
                </a:cubicBezTo>
                <a:cubicBezTo>
                  <a:pt x="11885723" y="9819226"/>
                  <a:pt x="11725509" y="9964113"/>
                  <a:pt x="11115995" y="9963381"/>
                </a:cubicBezTo>
                <a:cubicBezTo>
                  <a:pt x="10733709" y="9970768"/>
                  <a:pt x="10125015" y="9735122"/>
                  <a:pt x="9759545" y="9815635"/>
                </a:cubicBezTo>
                <a:lnTo>
                  <a:pt x="9742851" y="9820882"/>
                </a:lnTo>
                <a:lnTo>
                  <a:pt x="9669129" y="9889520"/>
                </a:lnTo>
                <a:cubicBezTo>
                  <a:pt x="9631035" y="9921724"/>
                  <a:pt x="9591407" y="9952091"/>
                  <a:pt x="9550375" y="9980488"/>
                </a:cubicBezTo>
                <a:lnTo>
                  <a:pt x="9497869" y="10013164"/>
                </a:lnTo>
                <a:lnTo>
                  <a:pt x="9492545" y="10022246"/>
                </a:lnTo>
                <a:lnTo>
                  <a:pt x="9491865" y="10024619"/>
                </a:lnTo>
                <a:lnTo>
                  <a:pt x="9482133" y="10022957"/>
                </a:lnTo>
                <a:lnTo>
                  <a:pt x="9423187" y="10059640"/>
                </a:lnTo>
                <a:cubicBezTo>
                  <a:pt x="9204615" y="10181273"/>
                  <a:pt x="8954131" y="10250364"/>
                  <a:pt x="8687899" y="10250364"/>
                </a:cubicBezTo>
                <a:cubicBezTo>
                  <a:pt x="8459291" y="10250364"/>
                  <a:pt x="8230683" y="10264110"/>
                  <a:pt x="8002075" y="10291603"/>
                </a:cubicBezTo>
                <a:lnTo>
                  <a:pt x="7964195" y="10296917"/>
                </a:lnTo>
                <a:lnTo>
                  <a:pt x="7815697" y="10373022"/>
                </a:lnTo>
                <a:cubicBezTo>
                  <a:pt x="7100649" y="10717788"/>
                  <a:pt x="6298883" y="10910994"/>
                  <a:pt x="5452020" y="10910994"/>
                </a:cubicBezTo>
                <a:cubicBezTo>
                  <a:pt x="2440953" y="10910994"/>
                  <a:pt x="0" y="8468485"/>
                  <a:pt x="0" y="5455498"/>
                </a:cubicBezTo>
                <a:cubicBezTo>
                  <a:pt x="0" y="2442510"/>
                  <a:pt x="2440953" y="0"/>
                  <a:pt x="5452020" y="0"/>
                </a:cubicBezTo>
                <a:close/>
              </a:path>
            </a:pathLst>
          </a:custGeom>
          <a:solidFill>
            <a:schemeClr val="bg1">
              <a:lumMod val="50000"/>
            </a:schemeClr>
          </a:solidFill>
          <a:ln>
            <a:noFill/>
          </a:ln>
        </p:spPr>
        <p:txBody>
          <a:bodyPr wrap="square">
            <a:noAutofit/>
          </a:bodyPr>
          <a:lstStyle/>
          <a:p>
            <a:endParaRPr lang="en-US" dirty="0"/>
          </a:p>
        </p:txBody>
      </p:sp>
    </p:spTree>
    <p:extLst>
      <p:ext uri="{BB962C8B-B14F-4D97-AF65-F5344CB8AC3E}">
        <p14:creationId xmlns:p14="http://schemas.microsoft.com/office/powerpoint/2010/main" val="1171624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ส่วนหัวของส่วน">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686395" y="1585806"/>
            <a:ext cx="14218643" cy="10910994"/>
          </a:xfrm>
          <a:custGeom>
            <a:avLst/>
            <a:gdLst>
              <a:gd name="connsiteX0" fmla="*/ 8766623 w 14218643"/>
              <a:gd name="connsiteY0" fmla="*/ 0 h 10910994"/>
              <a:gd name="connsiteX1" fmla="*/ 14218643 w 14218643"/>
              <a:gd name="connsiteY1" fmla="*/ 5455497 h 10910994"/>
              <a:gd name="connsiteX2" fmla="*/ 8766623 w 14218643"/>
              <a:gd name="connsiteY2" fmla="*/ 10910994 h 10910994"/>
              <a:gd name="connsiteX3" fmla="*/ 5939553 w 14218643"/>
              <a:gd name="connsiteY3" fmla="*/ 10121183 h 10910994"/>
              <a:gd name="connsiteX4" fmla="*/ 5806689 w 14218643"/>
              <a:gd name="connsiteY4" fmla="*/ 10035951 h 10910994"/>
              <a:gd name="connsiteX5" fmla="*/ 5024722 w 14218643"/>
              <a:gd name="connsiteY5" fmla="*/ 9922560 h 10910994"/>
              <a:gd name="connsiteX6" fmla="*/ 4352160 w 14218643"/>
              <a:gd name="connsiteY6" fmla="*/ 9497672 h 10910994"/>
              <a:gd name="connsiteX7" fmla="*/ 4297773 w 14218643"/>
              <a:gd name="connsiteY7" fmla="*/ 9419487 h 10910994"/>
              <a:gd name="connsiteX8" fmla="*/ 4253432 w 14218643"/>
              <a:gd name="connsiteY8" fmla="*/ 9480813 h 10910994"/>
              <a:gd name="connsiteX9" fmla="*/ 2381938 w 14218643"/>
              <a:gd name="connsiteY9" fmla="*/ 9333483 h 10910994"/>
              <a:gd name="connsiteX10" fmla="*/ 1257307 w 14218643"/>
              <a:gd name="connsiteY10" fmla="*/ 9175894 h 10910994"/>
              <a:gd name="connsiteX11" fmla="*/ 2320274 w 14218643"/>
              <a:gd name="connsiteY11" fmla="*/ 8702871 h 10910994"/>
              <a:gd name="connsiteX12" fmla="*/ 3639415 w 14218643"/>
              <a:gd name="connsiteY12" fmla="*/ 8514734 h 10910994"/>
              <a:gd name="connsiteX13" fmla="*/ 1895227 w 14218643"/>
              <a:gd name="connsiteY13" fmla="*/ 8216900 h 10910994"/>
              <a:gd name="connsiteX14" fmla="*/ 80714 w 14218643"/>
              <a:gd name="connsiteY14" fmla="*/ 6942482 h 10910994"/>
              <a:gd name="connsiteX15" fmla="*/ 2442903 w 14218643"/>
              <a:gd name="connsiteY15" fmla="*/ 6794657 h 10910994"/>
              <a:gd name="connsiteX16" fmla="*/ 2322700 w 14218643"/>
              <a:gd name="connsiteY16" fmla="*/ 6705235 h 10910994"/>
              <a:gd name="connsiteX17" fmla="*/ 851830 w 14218643"/>
              <a:gd name="connsiteY17" fmla="*/ 6591866 h 10910994"/>
              <a:gd name="connsiteX18" fmla="*/ 3284704 w 14218643"/>
              <a:gd name="connsiteY18" fmla="*/ 6045263 h 10910994"/>
              <a:gd name="connsiteX19" fmla="*/ 3344083 w 14218643"/>
              <a:gd name="connsiteY19" fmla="*/ 6023775 h 10910994"/>
              <a:gd name="connsiteX20" fmla="*/ 3342750 w 14218643"/>
              <a:gd name="connsiteY20" fmla="*/ 6013290 h 10910994"/>
              <a:gd name="connsiteX21" fmla="*/ 3314602 w 14218643"/>
              <a:gd name="connsiteY21" fmla="*/ 5455497 h 10910994"/>
              <a:gd name="connsiteX22" fmla="*/ 3321697 w 14218643"/>
              <a:gd name="connsiteY22" fmla="*/ 5174758 h 10910994"/>
              <a:gd name="connsiteX23" fmla="*/ 3338245 w 14218643"/>
              <a:gd name="connsiteY23" fmla="*/ 4956986 h 10910994"/>
              <a:gd name="connsiteX24" fmla="*/ 3300969 w 14218643"/>
              <a:gd name="connsiteY24" fmla="*/ 4943127 h 10910994"/>
              <a:gd name="connsiteX25" fmla="*/ 1717169 w 14218643"/>
              <a:gd name="connsiteY25" fmla="*/ 5292768 h 10910994"/>
              <a:gd name="connsiteX26" fmla="*/ 299128 w 14218643"/>
              <a:gd name="connsiteY26" fmla="*/ 4671685 h 10910994"/>
              <a:gd name="connsiteX27" fmla="*/ 1037333 w 14218643"/>
              <a:gd name="connsiteY27" fmla="*/ 4315451 h 10910994"/>
              <a:gd name="connsiteX28" fmla="*/ 0 w 14218643"/>
              <a:gd name="connsiteY28" fmla="*/ 4241665 h 10910994"/>
              <a:gd name="connsiteX29" fmla="*/ 1721152 w 14218643"/>
              <a:gd name="connsiteY29" fmla="*/ 3881032 h 10910994"/>
              <a:gd name="connsiteX30" fmla="*/ 3435205 w 14218643"/>
              <a:gd name="connsiteY30" fmla="*/ 3760330 h 10910994"/>
              <a:gd name="connsiteX31" fmla="*/ 2486553 w 14218643"/>
              <a:gd name="connsiteY31" fmla="*/ 3563892 h 10910994"/>
              <a:gd name="connsiteX32" fmla="*/ 3749900 w 14218643"/>
              <a:gd name="connsiteY32" fmla="*/ 3310518 h 10910994"/>
              <a:gd name="connsiteX33" fmla="*/ 3752317 w 14218643"/>
              <a:gd name="connsiteY33" fmla="*/ 3311457 h 10910994"/>
              <a:gd name="connsiteX34" fmla="*/ 3852232 w 14218643"/>
              <a:gd name="connsiteY34" fmla="*/ 3090313 h 10910994"/>
              <a:gd name="connsiteX35" fmla="*/ 3972631 w 14218643"/>
              <a:gd name="connsiteY35" fmla="*/ 2855083 h 10910994"/>
              <a:gd name="connsiteX36" fmla="*/ 4056919 w 14218643"/>
              <a:gd name="connsiteY36" fmla="*/ 2708402 h 10910994"/>
              <a:gd name="connsiteX37" fmla="*/ 4024818 w 14218643"/>
              <a:gd name="connsiteY37" fmla="*/ 2580513 h 10910994"/>
              <a:gd name="connsiteX38" fmla="*/ 3911935 w 14218643"/>
              <a:gd name="connsiteY38" fmla="*/ 2580038 h 10910994"/>
              <a:gd name="connsiteX39" fmla="*/ 2788279 w 14218643"/>
              <a:gd name="connsiteY39" fmla="*/ 2788634 h 10910994"/>
              <a:gd name="connsiteX40" fmla="*/ 1008235 w 14218643"/>
              <a:gd name="connsiteY40" fmla="*/ 2105738 h 10910994"/>
              <a:gd name="connsiteX41" fmla="*/ 3426198 w 14218643"/>
              <a:gd name="connsiteY41" fmla="*/ 1829642 h 10910994"/>
              <a:gd name="connsiteX42" fmla="*/ 3174355 w 14218643"/>
              <a:gd name="connsiteY42" fmla="*/ 1717739 h 10910994"/>
              <a:gd name="connsiteX43" fmla="*/ 1852273 w 14218643"/>
              <a:gd name="connsiteY43" fmla="*/ 1526429 h 10910994"/>
              <a:gd name="connsiteX44" fmla="*/ 3102647 w 14218643"/>
              <a:gd name="connsiteY44" fmla="*/ 947613 h 10910994"/>
              <a:gd name="connsiteX45" fmla="*/ 4459098 w 14218643"/>
              <a:gd name="connsiteY45" fmla="*/ 1095360 h 10910994"/>
              <a:gd name="connsiteX46" fmla="*/ 4475793 w 14218643"/>
              <a:gd name="connsiteY46" fmla="*/ 1090112 h 10910994"/>
              <a:gd name="connsiteX47" fmla="*/ 4549514 w 14218643"/>
              <a:gd name="connsiteY47" fmla="*/ 1021474 h 10910994"/>
              <a:gd name="connsiteX48" fmla="*/ 4668268 w 14218643"/>
              <a:gd name="connsiteY48" fmla="*/ 930505 h 10910994"/>
              <a:gd name="connsiteX49" fmla="*/ 4720776 w 14218643"/>
              <a:gd name="connsiteY49" fmla="*/ 897830 h 10910994"/>
              <a:gd name="connsiteX50" fmla="*/ 4726098 w 14218643"/>
              <a:gd name="connsiteY50" fmla="*/ 888748 h 10910994"/>
              <a:gd name="connsiteX51" fmla="*/ 4726777 w 14218643"/>
              <a:gd name="connsiteY51" fmla="*/ 886375 h 10910994"/>
              <a:gd name="connsiteX52" fmla="*/ 4736510 w 14218643"/>
              <a:gd name="connsiteY52" fmla="*/ 888037 h 10910994"/>
              <a:gd name="connsiteX53" fmla="*/ 4795456 w 14218643"/>
              <a:gd name="connsiteY53" fmla="*/ 851354 h 10910994"/>
              <a:gd name="connsiteX54" fmla="*/ 5530746 w 14218643"/>
              <a:gd name="connsiteY54" fmla="*/ 660630 h 10910994"/>
              <a:gd name="connsiteX55" fmla="*/ 6216569 w 14218643"/>
              <a:gd name="connsiteY55" fmla="*/ 619391 h 10910994"/>
              <a:gd name="connsiteX56" fmla="*/ 6254447 w 14218643"/>
              <a:gd name="connsiteY56" fmla="*/ 614077 h 10910994"/>
              <a:gd name="connsiteX57" fmla="*/ 6402948 w 14218643"/>
              <a:gd name="connsiteY57" fmla="*/ 537971 h 10910994"/>
              <a:gd name="connsiteX58" fmla="*/ 8766623 w 14218643"/>
              <a:gd name="connsiteY58" fmla="*/ 0 h 1091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218643" h="10910994">
                <a:moveTo>
                  <a:pt x="8766623" y="0"/>
                </a:moveTo>
                <a:cubicBezTo>
                  <a:pt x="11777690" y="0"/>
                  <a:pt x="14218643" y="2442509"/>
                  <a:pt x="14218643" y="5455497"/>
                </a:cubicBezTo>
                <a:cubicBezTo>
                  <a:pt x="14218643" y="8468484"/>
                  <a:pt x="11777690" y="10910994"/>
                  <a:pt x="8766623" y="10910994"/>
                </a:cubicBezTo>
                <a:cubicBezTo>
                  <a:pt x="7731568" y="10910994"/>
                  <a:pt x="6763883" y="10622377"/>
                  <a:pt x="5939553" y="10121183"/>
                </a:cubicBezTo>
                <a:lnTo>
                  <a:pt x="5806689" y="10035951"/>
                </a:lnTo>
                <a:lnTo>
                  <a:pt x="5024722" y="9922560"/>
                </a:lnTo>
                <a:cubicBezTo>
                  <a:pt x="4761447" y="9877604"/>
                  <a:pt x="4515320" y="9732228"/>
                  <a:pt x="4352160" y="9497672"/>
                </a:cubicBezTo>
                <a:lnTo>
                  <a:pt x="4297773" y="9419487"/>
                </a:lnTo>
                <a:cubicBezTo>
                  <a:pt x="4292057" y="9452959"/>
                  <a:pt x="4259149" y="9447338"/>
                  <a:pt x="4253432" y="9480813"/>
                </a:cubicBezTo>
                <a:cubicBezTo>
                  <a:pt x="3575329" y="9881758"/>
                  <a:pt x="2967202" y="9674567"/>
                  <a:pt x="2381938" y="9333483"/>
                </a:cubicBezTo>
                <a:cubicBezTo>
                  <a:pt x="2069992" y="9176871"/>
                  <a:pt x="1659318" y="9003396"/>
                  <a:pt x="1257307" y="9175894"/>
                </a:cubicBezTo>
                <a:cubicBezTo>
                  <a:pt x="1654989" y="8830410"/>
                  <a:pt x="1815207" y="8685527"/>
                  <a:pt x="2320274" y="8702871"/>
                </a:cubicBezTo>
                <a:cubicBezTo>
                  <a:pt x="2798152" y="8681125"/>
                  <a:pt x="3542246" y="9083776"/>
                  <a:pt x="3639415" y="8514734"/>
                </a:cubicBezTo>
                <a:cubicBezTo>
                  <a:pt x="3828035" y="7410120"/>
                  <a:pt x="2235751" y="8206150"/>
                  <a:pt x="1895227" y="8216900"/>
                </a:cubicBezTo>
                <a:cubicBezTo>
                  <a:pt x="1279998" y="8249642"/>
                  <a:pt x="179616" y="7751699"/>
                  <a:pt x="80714" y="6942482"/>
                </a:cubicBezTo>
                <a:cubicBezTo>
                  <a:pt x="909334" y="7841857"/>
                  <a:pt x="1803428" y="7167752"/>
                  <a:pt x="2442903" y="6794657"/>
                </a:cubicBezTo>
                <a:cubicBezTo>
                  <a:pt x="2415709" y="6755568"/>
                  <a:pt x="2349893" y="6744329"/>
                  <a:pt x="2322700" y="6705235"/>
                </a:cubicBezTo>
                <a:cubicBezTo>
                  <a:pt x="1857640" y="6453576"/>
                  <a:pt x="1295238" y="5978599"/>
                  <a:pt x="851830" y="6591866"/>
                </a:cubicBezTo>
                <a:cubicBezTo>
                  <a:pt x="1597171" y="4917021"/>
                  <a:pt x="2559352" y="6253533"/>
                  <a:pt x="3284704" y="6045263"/>
                </a:cubicBezTo>
                <a:lnTo>
                  <a:pt x="3344083" y="6023775"/>
                </a:lnTo>
                <a:lnTo>
                  <a:pt x="3342750" y="6013290"/>
                </a:lnTo>
                <a:cubicBezTo>
                  <a:pt x="3324138" y="5829892"/>
                  <a:pt x="3314602" y="5643809"/>
                  <a:pt x="3314602" y="5455497"/>
                </a:cubicBezTo>
                <a:cubicBezTo>
                  <a:pt x="3314602" y="5361341"/>
                  <a:pt x="3316986" y="5267743"/>
                  <a:pt x="3321697" y="5174758"/>
                </a:cubicBezTo>
                <a:lnTo>
                  <a:pt x="3338245" y="4956986"/>
                </a:lnTo>
                <a:lnTo>
                  <a:pt x="3300969" y="4943127"/>
                </a:lnTo>
                <a:cubicBezTo>
                  <a:pt x="2780136" y="4819744"/>
                  <a:pt x="2200763" y="5237547"/>
                  <a:pt x="1717169" y="5292768"/>
                </a:cubicBezTo>
                <a:cubicBezTo>
                  <a:pt x="1057599" y="5386836"/>
                  <a:pt x="639825" y="5453294"/>
                  <a:pt x="299128" y="4671685"/>
                </a:cubicBezTo>
                <a:cubicBezTo>
                  <a:pt x="526720" y="5123939"/>
                  <a:pt x="1181960" y="4856884"/>
                  <a:pt x="1037333" y="4315451"/>
                </a:cubicBezTo>
                <a:cubicBezTo>
                  <a:pt x="881275" y="3840965"/>
                  <a:pt x="293239" y="3912795"/>
                  <a:pt x="0" y="4241665"/>
                </a:cubicBezTo>
                <a:cubicBezTo>
                  <a:pt x="317489" y="3572447"/>
                  <a:pt x="868283" y="3322007"/>
                  <a:pt x="1721152" y="3881032"/>
                </a:cubicBezTo>
                <a:cubicBezTo>
                  <a:pt x="1967278" y="4026408"/>
                  <a:pt x="3298024" y="4563688"/>
                  <a:pt x="3435205" y="3760330"/>
                </a:cubicBezTo>
                <a:cubicBezTo>
                  <a:pt x="3492363" y="3425598"/>
                  <a:pt x="2739782" y="3469336"/>
                  <a:pt x="2486553" y="3563892"/>
                </a:cubicBezTo>
                <a:cubicBezTo>
                  <a:pt x="2960317" y="3132359"/>
                  <a:pt x="3396120" y="3188879"/>
                  <a:pt x="3749900" y="3310518"/>
                </a:cubicBezTo>
                <a:lnTo>
                  <a:pt x="3752317" y="3311457"/>
                </a:lnTo>
                <a:lnTo>
                  <a:pt x="3852232" y="3090313"/>
                </a:lnTo>
                <a:cubicBezTo>
                  <a:pt x="3890515" y="3010813"/>
                  <a:pt x="3930666" y="2932384"/>
                  <a:pt x="3972631" y="2855083"/>
                </a:cubicBezTo>
                <a:lnTo>
                  <a:pt x="4056919" y="2708402"/>
                </a:lnTo>
                <a:lnTo>
                  <a:pt x="4024818" y="2580513"/>
                </a:lnTo>
                <a:lnTo>
                  <a:pt x="3911935" y="2580038"/>
                </a:lnTo>
                <a:cubicBezTo>
                  <a:pt x="3481451" y="2596958"/>
                  <a:pt x="2980711" y="2752596"/>
                  <a:pt x="2788279" y="2788634"/>
                </a:cubicBezTo>
                <a:cubicBezTo>
                  <a:pt x="2254631" y="2938654"/>
                  <a:pt x="1536342" y="2781550"/>
                  <a:pt x="1008235" y="2105738"/>
                </a:cubicBezTo>
                <a:cubicBezTo>
                  <a:pt x="1758046" y="2474918"/>
                  <a:pt x="2612126" y="2035122"/>
                  <a:pt x="3426198" y="1829642"/>
                </a:cubicBezTo>
                <a:cubicBezTo>
                  <a:pt x="3327471" y="1812782"/>
                  <a:pt x="3234459" y="1762449"/>
                  <a:pt x="3174355" y="1717739"/>
                </a:cubicBezTo>
                <a:cubicBezTo>
                  <a:pt x="2802309" y="1516413"/>
                  <a:pt x="2331532" y="1298227"/>
                  <a:pt x="1852273" y="1526429"/>
                </a:cubicBezTo>
                <a:cubicBezTo>
                  <a:pt x="2332919" y="1091768"/>
                  <a:pt x="2493134" y="946882"/>
                  <a:pt x="3102647" y="947613"/>
                </a:cubicBezTo>
                <a:cubicBezTo>
                  <a:pt x="3484934" y="940226"/>
                  <a:pt x="4093628" y="1175872"/>
                  <a:pt x="4459098" y="1095360"/>
                </a:cubicBezTo>
                <a:lnTo>
                  <a:pt x="4475793" y="1090112"/>
                </a:lnTo>
                <a:lnTo>
                  <a:pt x="4549514" y="1021474"/>
                </a:lnTo>
                <a:cubicBezTo>
                  <a:pt x="4587609" y="989270"/>
                  <a:pt x="4627236" y="958903"/>
                  <a:pt x="4668268" y="930505"/>
                </a:cubicBezTo>
                <a:lnTo>
                  <a:pt x="4720776" y="897830"/>
                </a:lnTo>
                <a:lnTo>
                  <a:pt x="4726098" y="888748"/>
                </a:lnTo>
                <a:lnTo>
                  <a:pt x="4726777" y="886375"/>
                </a:lnTo>
                <a:lnTo>
                  <a:pt x="4736510" y="888037"/>
                </a:lnTo>
                <a:lnTo>
                  <a:pt x="4795456" y="851354"/>
                </a:lnTo>
                <a:cubicBezTo>
                  <a:pt x="5014029" y="729721"/>
                  <a:pt x="5264511" y="660630"/>
                  <a:pt x="5530746" y="660630"/>
                </a:cubicBezTo>
                <a:cubicBezTo>
                  <a:pt x="5759354" y="660630"/>
                  <a:pt x="5987961" y="646884"/>
                  <a:pt x="6216569" y="619391"/>
                </a:cubicBezTo>
                <a:lnTo>
                  <a:pt x="6254447" y="614077"/>
                </a:lnTo>
                <a:lnTo>
                  <a:pt x="6402948" y="537971"/>
                </a:lnTo>
                <a:cubicBezTo>
                  <a:pt x="7117995" y="193206"/>
                  <a:pt x="7919760" y="0"/>
                  <a:pt x="8766623" y="0"/>
                </a:cubicBezTo>
                <a:close/>
              </a:path>
            </a:pathLst>
          </a:custGeom>
          <a:solidFill>
            <a:schemeClr val="bg1">
              <a:lumMod val="50000"/>
            </a:schemeClr>
          </a:solidFill>
          <a:ln>
            <a:noFill/>
          </a:ln>
        </p:spPr>
        <p:txBody>
          <a:bodyPr wrap="square">
            <a:noAutofit/>
          </a:bodyPr>
          <a:lstStyle/>
          <a:p>
            <a:endParaRPr lang="en-US" dirty="0"/>
          </a:p>
        </p:txBody>
      </p:sp>
    </p:spTree>
    <p:extLst>
      <p:ext uri="{BB962C8B-B14F-4D97-AF65-F5344CB8AC3E}">
        <p14:creationId xmlns:p14="http://schemas.microsoft.com/office/powerpoint/2010/main" val="1005066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ส่วนหัวของส่วน">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1399838" y="1676400"/>
            <a:ext cx="11658599" cy="10025428"/>
          </a:xfrm>
          <a:custGeom>
            <a:avLst/>
            <a:gdLst>
              <a:gd name="connsiteX0" fmla="*/ 6642691 w 11658599"/>
              <a:gd name="connsiteY0" fmla="*/ 0 h 10025428"/>
              <a:gd name="connsiteX1" fmla="*/ 11658599 w 11658599"/>
              <a:gd name="connsiteY1" fmla="*/ 5012714 h 10025428"/>
              <a:gd name="connsiteX2" fmla="*/ 6642691 w 11658599"/>
              <a:gd name="connsiteY2" fmla="*/ 10025428 h 10025428"/>
              <a:gd name="connsiteX3" fmla="*/ 3838248 w 11658599"/>
              <a:gd name="connsiteY3" fmla="*/ 9169335 h 10025428"/>
              <a:gd name="connsiteX4" fmla="*/ 3780569 w 11658599"/>
              <a:gd name="connsiteY4" fmla="*/ 9128345 h 10025428"/>
              <a:gd name="connsiteX5" fmla="*/ 3709435 w 11658599"/>
              <a:gd name="connsiteY5" fmla="*/ 9152436 h 10025428"/>
              <a:gd name="connsiteX6" fmla="*/ 2277774 w 11658599"/>
              <a:gd name="connsiteY6" fmla="*/ 8854225 h 10025428"/>
              <a:gd name="connsiteX7" fmla="*/ 1202324 w 11658599"/>
              <a:gd name="connsiteY7" fmla="*/ 8703527 h 10025428"/>
              <a:gd name="connsiteX8" fmla="*/ 2218807 w 11658599"/>
              <a:gd name="connsiteY8" fmla="*/ 8251190 h 10025428"/>
              <a:gd name="connsiteX9" fmla="*/ 2794259 w 11658599"/>
              <a:gd name="connsiteY9" fmla="*/ 8328606 h 10025428"/>
              <a:gd name="connsiteX10" fmla="*/ 2902857 w 11658599"/>
              <a:gd name="connsiteY10" fmla="*/ 8344964 h 10025428"/>
              <a:gd name="connsiteX11" fmla="*/ 2772171 w 11658599"/>
              <a:gd name="connsiteY11" fmla="*/ 8201266 h 10025428"/>
              <a:gd name="connsiteX12" fmla="*/ 2483420 w 11658599"/>
              <a:gd name="connsiteY12" fmla="*/ 7815370 h 10025428"/>
              <a:gd name="connsiteX13" fmla="*/ 2374809 w 11658599"/>
              <a:gd name="connsiteY13" fmla="*/ 7636704 h 10025428"/>
              <a:gd name="connsiteX14" fmla="*/ 2235700 w 11658599"/>
              <a:gd name="connsiteY14" fmla="*/ 7678092 h 10025428"/>
              <a:gd name="connsiteX15" fmla="*/ 1812348 w 11658599"/>
              <a:gd name="connsiteY15" fmla="*/ 7786471 h 10025428"/>
              <a:gd name="connsiteX16" fmla="*/ 77184 w 11658599"/>
              <a:gd name="connsiteY16" fmla="*/ 6567784 h 10025428"/>
              <a:gd name="connsiteX17" fmla="*/ 1836569 w 11658599"/>
              <a:gd name="connsiteY17" fmla="*/ 6719971 h 10025428"/>
              <a:gd name="connsiteX18" fmla="*/ 1911069 w 11658599"/>
              <a:gd name="connsiteY18" fmla="*/ 6676956 h 10025428"/>
              <a:gd name="connsiteX19" fmla="*/ 1852287 w 11658599"/>
              <a:gd name="connsiteY19" fmla="*/ 6503342 h 10025428"/>
              <a:gd name="connsiteX20" fmla="*/ 1784695 w 11658599"/>
              <a:gd name="connsiteY20" fmla="*/ 6265470 h 10025428"/>
              <a:gd name="connsiteX21" fmla="*/ 1739718 w 11658599"/>
              <a:gd name="connsiteY21" fmla="*/ 6070719 h 10025428"/>
              <a:gd name="connsiteX22" fmla="*/ 1692453 w 11658599"/>
              <a:gd name="connsiteY22" fmla="*/ 6046223 h 10025428"/>
              <a:gd name="connsiteX23" fmla="*/ 814578 w 11658599"/>
              <a:gd name="connsiteY23" fmla="*/ 6232501 h 10025428"/>
              <a:gd name="connsiteX24" fmla="*/ 1632251 w 11658599"/>
              <a:gd name="connsiteY24" fmla="*/ 5420653 h 10025428"/>
              <a:gd name="connsiteX25" fmla="*/ 1644645 w 11658599"/>
              <a:gd name="connsiteY25" fmla="*/ 5419654 h 10025428"/>
              <a:gd name="connsiteX26" fmla="*/ 1633308 w 11658599"/>
              <a:gd name="connsiteY26" fmla="*/ 5270669 h 10025428"/>
              <a:gd name="connsiteX27" fmla="*/ 1626781 w 11658599"/>
              <a:gd name="connsiteY27" fmla="*/ 5012714 h 10025428"/>
              <a:gd name="connsiteX28" fmla="*/ 1627300 w 11658599"/>
              <a:gd name="connsiteY28" fmla="*/ 4992237 h 10025428"/>
              <a:gd name="connsiteX29" fmla="*/ 1416084 w 11658599"/>
              <a:gd name="connsiteY29" fmla="*/ 5021176 h 10025428"/>
              <a:gd name="connsiteX30" fmla="*/ 286047 w 11658599"/>
              <a:gd name="connsiteY30" fmla="*/ 4396290 h 10025428"/>
              <a:gd name="connsiteX31" fmla="*/ 991970 w 11658599"/>
              <a:gd name="connsiteY31" fmla="*/ 4055634 h 10025428"/>
              <a:gd name="connsiteX32" fmla="*/ 0 w 11658599"/>
              <a:gd name="connsiteY32" fmla="*/ 3985075 h 10025428"/>
              <a:gd name="connsiteX33" fmla="*/ 1645885 w 11658599"/>
              <a:gd name="connsiteY33" fmla="*/ 3640213 h 10025428"/>
              <a:gd name="connsiteX34" fmla="*/ 1778509 w 11658599"/>
              <a:gd name="connsiteY34" fmla="*/ 3706676 h 10025428"/>
              <a:gd name="connsiteX35" fmla="*/ 1797535 w 11658599"/>
              <a:gd name="connsiteY35" fmla="*/ 3714772 h 10025428"/>
              <a:gd name="connsiteX36" fmla="*/ 1852287 w 11658599"/>
              <a:gd name="connsiteY36" fmla="*/ 3522086 h 10025428"/>
              <a:gd name="connsiteX37" fmla="*/ 2121404 w 11658599"/>
              <a:gd name="connsiteY37" fmla="*/ 2839495 h 10025428"/>
              <a:gd name="connsiteX38" fmla="*/ 2222857 w 11658599"/>
              <a:gd name="connsiteY38" fmla="*/ 2641537 h 10025428"/>
              <a:gd name="connsiteX39" fmla="*/ 2036658 w 11658599"/>
              <a:gd name="connsiteY39" fmla="*/ 2622407 h 10025428"/>
              <a:gd name="connsiteX40" fmla="*/ 964144 w 11658599"/>
              <a:gd name="connsiteY40" fmla="*/ 1942554 h 10025428"/>
              <a:gd name="connsiteX41" fmla="*/ 2687496 w 11658599"/>
              <a:gd name="connsiteY41" fmla="*/ 1852327 h 10025428"/>
              <a:gd name="connsiteX42" fmla="*/ 2770299 w 11658599"/>
              <a:gd name="connsiteY42" fmla="*/ 1826665 h 10025428"/>
              <a:gd name="connsiteX43" fmla="*/ 2772171 w 11658599"/>
              <a:gd name="connsiteY43" fmla="*/ 1824162 h 10025428"/>
              <a:gd name="connsiteX44" fmla="*/ 3012381 w 11658599"/>
              <a:gd name="connsiteY44" fmla="*/ 1560033 h 10025428"/>
              <a:gd name="connsiteX45" fmla="*/ 2752353 w 11658599"/>
              <a:gd name="connsiteY45" fmla="*/ 1431029 h 10025428"/>
              <a:gd name="connsiteX46" fmla="*/ 1771271 w 11658599"/>
              <a:gd name="connsiteY46" fmla="*/ 1388578 h 10025428"/>
              <a:gd name="connsiteX47" fmla="*/ 2966967 w 11658599"/>
              <a:gd name="connsiteY47" fmla="*/ 835074 h 10025428"/>
              <a:gd name="connsiteX48" fmla="*/ 3621563 w 11658599"/>
              <a:gd name="connsiteY48" fmla="*/ 931940 h 10025428"/>
              <a:gd name="connsiteX49" fmla="*/ 3709875 w 11658599"/>
              <a:gd name="connsiteY49" fmla="*/ 947323 h 10025428"/>
              <a:gd name="connsiteX50" fmla="*/ 3838248 w 11658599"/>
              <a:gd name="connsiteY50" fmla="*/ 856093 h 10025428"/>
              <a:gd name="connsiteX51" fmla="*/ 6642691 w 11658599"/>
              <a:gd name="connsiteY51" fmla="*/ 0 h 1002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58599" h="10025428">
                <a:moveTo>
                  <a:pt x="6642691" y="0"/>
                </a:moveTo>
                <a:cubicBezTo>
                  <a:pt x="9412901" y="0"/>
                  <a:pt x="11658599" y="2244268"/>
                  <a:pt x="11658599" y="5012714"/>
                </a:cubicBezTo>
                <a:cubicBezTo>
                  <a:pt x="11658599" y="7781160"/>
                  <a:pt x="9412901" y="10025428"/>
                  <a:pt x="6642691" y="10025428"/>
                </a:cubicBezTo>
                <a:cubicBezTo>
                  <a:pt x="5603863" y="10025428"/>
                  <a:pt x="4638793" y="9709828"/>
                  <a:pt x="3838248" y="9169335"/>
                </a:cubicBezTo>
                <a:lnTo>
                  <a:pt x="3780569" y="9128345"/>
                </a:lnTo>
                <a:lnTo>
                  <a:pt x="3709435" y="9152436"/>
                </a:lnTo>
                <a:cubicBezTo>
                  <a:pt x="3201672" y="9299723"/>
                  <a:pt x="2732507" y="9119236"/>
                  <a:pt x="2277774" y="8854225"/>
                </a:cubicBezTo>
                <a:cubicBezTo>
                  <a:pt x="1979470" y="8704462"/>
                  <a:pt x="1586755" y="8538573"/>
                  <a:pt x="1202324" y="8703527"/>
                </a:cubicBezTo>
                <a:cubicBezTo>
                  <a:pt x="1582615" y="8373152"/>
                  <a:pt x="1735827" y="8234604"/>
                  <a:pt x="2218807" y="8251190"/>
                </a:cubicBezTo>
                <a:cubicBezTo>
                  <a:pt x="2390174" y="8243392"/>
                  <a:pt x="2597341" y="8292665"/>
                  <a:pt x="2794259" y="8328606"/>
                </a:cubicBezTo>
                <a:lnTo>
                  <a:pt x="2902857" y="8344964"/>
                </a:lnTo>
                <a:lnTo>
                  <a:pt x="2772171" y="8201266"/>
                </a:lnTo>
                <a:cubicBezTo>
                  <a:pt x="2669951" y="8077480"/>
                  <a:pt x="2573560" y="7948709"/>
                  <a:pt x="2483420" y="7815370"/>
                </a:cubicBezTo>
                <a:lnTo>
                  <a:pt x="2374809" y="7636704"/>
                </a:lnTo>
                <a:lnTo>
                  <a:pt x="2235700" y="7678092"/>
                </a:lnTo>
                <a:cubicBezTo>
                  <a:pt x="2049978" y="7734398"/>
                  <a:pt x="1893756" y="7783901"/>
                  <a:pt x="1812348" y="7786471"/>
                </a:cubicBezTo>
                <a:cubicBezTo>
                  <a:pt x="1224023" y="7817780"/>
                  <a:pt x="171762" y="7341614"/>
                  <a:pt x="77184" y="6567784"/>
                </a:cubicBezTo>
                <a:cubicBezTo>
                  <a:pt x="671473" y="7212817"/>
                  <a:pt x="1300979" y="7011474"/>
                  <a:pt x="1836569" y="6719971"/>
                </a:cubicBezTo>
                <a:lnTo>
                  <a:pt x="1911069" y="6676956"/>
                </a:lnTo>
                <a:lnTo>
                  <a:pt x="1852287" y="6503342"/>
                </a:lnTo>
                <a:cubicBezTo>
                  <a:pt x="1827861" y="6424862"/>
                  <a:pt x="1805313" y="6345553"/>
                  <a:pt x="1784695" y="6265470"/>
                </a:cubicBezTo>
                <a:lnTo>
                  <a:pt x="1739718" y="6070719"/>
                </a:lnTo>
                <a:lnTo>
                  <a:pt x="1692453" y="6046223"/>
                </a:lnTo>
                <a:cubicBezTo>
                  <a:pt x="1389050" y="5905946"/>
                  <a:pt x="1079589" y="5865972"/>
                  <a:pt x="814578" y="6232501"/>
                </a:cubicBezTo>
                <a:cubicBezTo>
                  <a:pt x="1067488" y="5664191"/>
                  <a:pt x="1346507" y="5458460"/>
                  <a:pt x="1632251" y="5420653"/>
                </a:cubicBezTo>
                <a:lnTo>
                  <a:pt x="1644645" y="5419654"/>
                </a:lnTo>
                <a:lnTo>
                  <a:pt x="1633308" y="5270669"/>
                </a:lnTo>
                <a:cubicBezTo>
                  <a:pt x="1628974" y="5185231"/>
                  <a:pt x="1626781" y="5099228"/>
                  <a:pt x="1626781" y="5012714"/>
                </a:cubicBezTo>
                <a:lnTo>
                  <a:pt x="1627300" y="4992237"/>
                </a:lnTo>
                <a:lnTo>
                  <a:pt x="1416084" y="5021176"/>
                </a:lnTo>
                <a:cubicBezTo>
                  <a:pt x="912625" y="5083384"/>
                  <a:pt x="571119" y="5050291"/>
                  <a:pt x="286047" y="4396290"/>
                </a:cubicBezTo>
                <a:cubicBezTo>
                  <a:pt x="503687" y="4828767"/>
                  <a:pt x="1130273" y="4573391"/>
                  <a:pt x="991970" y="4055634"/>
                </a:cubicBezTo>
                <a:cubicBezTo>
                  <a:pt x="842737" y="3601898"/>
                  <a:pt x="280416" y="3670587"/>
                  <a:pt x="0" y="3985075"/>
                </a:cubicBezTo>
                <a:cubicBezTo>
                  <a:pt x="303605" y="3345123"/>
                  <a:pt x="830313" y="3105634"/>
                  <a:pt x="1645885" y="3640213"/>
                </a:cubicBezTo>
                <a:cubicBezTo>
                  <a:pt x="1675305" y="3657591"/>
                  <a:pt x="1720932" y="3680824"/>
                  <a:pt x="1778509" y="3706676"/>
                </a:cubicBezTo>
                <a:lnTo>
                  <a:pt x="1797535" y="3714772"/>
                </a:lnTo>
                <a:lnTo>
                  <a:pt x="1852287" y="3522086"/>
                </a:lnTo>
                <a:cubicBezTo>
                  <a:pt x="1925564" y="3286642"/>
                  <a:pt x="2015743" y="3058640"/>
                  <a:pt x="2121404" y="2839495"/>
                </a:cubicBezTo>
                <a:lnTo>
                  <a:pt x="2222857" y="2641537"/>
                </a:lnTo>
                <a:lnTo>
                  <a:pt x="2036658" y="2622407"/>
                </a:lnTo>
                <a:cubicBezTo>
                  <a:pt x="1666450" y="2556618"/>
                  <a:pt x="1279776" y="2346465"/>
                  <a:pt x="964144" y="1942554"/>
                </a:cubicBezTo>
                <a:cubicBezTo>
                  <a:pt x="1501910" y="2207331"/>
                  <a:pt x="2095762" y="2036958"/>
                  <a:pt x="2687496" y="1852327"/>
                </a:cubicBezTo>
                <a:lnTo>
                  <a:pt x="2770299" y="1826665"/>
                </a:lnTo>
                <a:lnTo>
                  <a:pt x="2772171" y="1824162"/>
                </a:lnTo>
                <a:lnTo>
                  <a:pt x="3012381" y="1560033"/>
                </a:lnTo>
                <a:lnTo>
                  <a:pt x="2752353" y="1431029"/>
                </a:lnTo>
                <a:cubicBezTo>
                  <a:pt x="2454160" y="1301358"/>
                  <a:pt x="2114997" y="1224912"/>
                  <a:pt x="1771271" y="1388578"/>
                </a:cubicBezTo>
                <a:cubicBezTo>
                  <a:pt x="2230899" y="972925"/>
                  <a:pt x="2384108" y="834375"/>
                  <a:pt x="2966967" y="835074"/>
                </a:cubicBezTo>
                <a:cubicBezTo>
                  <a:pt x="3149751" y="831542"/>
                  <a:pt x="3386662" y="886111"/>
                  <a:pt x="3621563" y="931940"/>
                </a:cubicBezTo>
                <a:lnTo>
                  <a:pt x="3709875" y="947323"/>
                </a:lnTo>
                <a:lnTo>
                  <a:pt x="3838248" y="856093"/>
                </a:lnTo>
                <a:cubicBezTo>
                  <a:pt x="4638793" y="315600"/>
                  <a:pt x="5603863" y="0"/>
                  <a:pt x="6642691" y="0"/>
                </a:cubicBezTo>
                <a:close/>
              </a:path>
            </a:pathLst>
          </a:custGeom>
          <a:solidFill>
            <a:schemeClr val="bg1">
              <a:lumMod val="50000"/>
            </a:schemeClr>
          </a:solidFill>
        </p:spPr>
        <p:txBody>
          <a:bodyPr wrap="square">
            <a:noAutofit/>
          </a:bodyPr>
          <a:lstStyle/>
          <a:p>
            <a:endParaRPr lang="en-US" dirty="0"/>
          </a:p>
        </p:txBody>
      </p:sp>
    </p:spTree>
    <p:extLst>
      <p:ext uri="{BB962C8B-B14F-4D97-AF65-F5344CB8AC3E}">
        <p14:creationId xmlns:p14="http://schemas.microsoft.com/office/powerpoint/2010/main" val="579572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0_ส่วนหัวของส่วน">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 y="304799"/>
            <a:ext cx="11948313" cy="12858264"/>
          </a:xfrm>
          <a:custGeom>
            <a:avLst/>
            <a:gdLst>
              <a:gd name="connsiteX0" fmla="*/ 3375607 w 11948313"/>
              <a:gd name="connsiteY0" fmla="*/ 14 h 12858264"/>
              <a:gd name="connsiteX1" fmla="*/ 6548540 w 11948313"/>
              <a:gd name="connsiteY1" fmla="*/ 847381 h 12858264"/>
              <a:gd name="connsiteX2" fmla="*/ 6626190 w 11948313"/>
              <a:gd name="connsiteY2" fmla="*/ 894349 h 12858264"/>
              <a:gd name="connsiteX3" fmla="*/ 6714892 w 11948313"/>
              <a:gd name="connsiteY3" fmla="*/ 856805 h 12858264"/>
              <a:gd name="connsiteX4" fmla="*/ 8574217 w 11948313"/>
              <a:gd name="connsiteY4" fmla="*/ 1102728 h 12858264"/>
              <a:gd name="connsiteX5" fmla="*/ 9963985 w 11948313"/>
              <a:gd name="connsiteY5" fmla="*/ 1193692 h 12858264"/>
              <a:gd name="connsiteX6" fmla="*/ 8706706 w 11948313"/>
              <a:gd name="connsiteY6" fmla="*/ 1868432 h 12858264"/>
              <a:gd name="connsiteX7" fmla="*/ 7963373 w 11948313"/>
              <a:gd name="connsiteY7" fmla="*/ 1823877 h 12858264"/>
              <a:gd name="connsiteX8" fmla="*/ 7822928 w 11948313"/>
              <a:gd name="connsiteY8" fmla="*/ 1813233 h 12858264"/>
              <a:gd name="connsiteX9" fmla="*/ 8003675 w 11948313"/>
              <a:gd name="connsiteY9" fmla="*/ 1984655 h 12858264"/>
              <a:gd name="connsiteX10" fmla="*/ 8409510 w 11948313"/>
              <a:gd name="connsiteY10" fmla="*/ 2450891 h 12858264"/>
              <a:gd name="connsiteX11" fmla="*/ 8565333 w 11948313"/>
              <a:gd name="connsiteY11" fmla="*/ 2669127 h 12858264"/>
              <a:gd name="connsiteX12" fmla="*/ 8739337 w 11948313"/>
              <a:gd name="connsiteY12" fmla="*/ 2603026 h 12858264"/>
              <a:gd name="connsiteX13" fmla="*/ 9270550 w 11948313"/>
              <a:gd name="connsiteY13" fmla="*/ 2424343 h 12858264"/>
              <a:gd name="connsiteX14" fmla="*/ 11605169 w 11948313"/>
              <a:gd name="connsiteY14" fmla="*/ 3818838 h 12858264"/>
              <a:gd name="connsiteX15" fmla="*/ 9340503 w 11948313"/>
              <a:gd name="connsiteY15" fmla="*/ 3790695 h 12858264"/>
              <a:gd name="connsiteX16" fmla="*/ 9249289 w 11948313"/>
              <a:gd name="connsiteY16" fmla="*/ 3852763 h 12858264"/>
              <a:gd name="connsiteX17" fmla="*/ 9340902 w 11948313"/>
              <a:gd name="connsiteY17" fmla="*/ 4069253 h 12858264"/>
              <a:gd name="connsiteX18" fmla="*/ 9449864 w 11948313"/>
              <a:gd name="connsiteY18" fmla="*/ 4367096 h 12858264"/>
              <a:gd name="connsiteX19" fmla="*/ 9525821 w 11948313"/>
              <a:gd name="connsiteY19" fmla="*/ 4611927 h 12858264"/>
              <a:gd name="connsiteX20" fmla="*/ 9588592 w 11948313"/>
              <a:gd name="connsiteY20" fmla="*/ 4638785 h 12858264"/>
              <a:gd name="connsiteX21" fmla="*/ 10693769 w 11948313"/>
              <a:gd name="connsiteY21" fmla="*/ 4317452 h 12858264"/>
              <a:gd name="connsiteX22" fmla="*/ 9724793 w 11948313"/>
              <a:gd name="connsiteY22" fmla="*/ 5433195 h 12858264"/>
              <a:gd name="connsiteX23" fmla="*/ 9709037 w 11948313"/>
              <a:gd name="connsiteY23" fmla="*/ 5435646 h 12858264"/>
              <a:gd name="connsiteX24" fmla="*/ 9737636 w 11948313"/>
              <a:gd name="connsiteY24" fmla="*/ 5625126 h 12858264"/>
              <a:gd name="connsiteX25" fmla="*/ 9770396 w 11948313"/>
              <a:gd name="connsiteY25" fmla="*/ 5954433 h 12858264"/>
              <a:gd name="connsiteX26" fmla="*/ 9771671 w 11948313"/>
              <a:gd name="connsiteY26" fmla="*/ 5980673 h 12858264"/>
              <a:gd name="connsiteX27" fmla="*/ 10039078 w 11948313"/>
              <a:gd name="connsiteY27" fmla="*/ 5923672 h 12858264"/>
              <a:gd name="connsiteX28" fmla="*/ 11543540 w 11948313"/>
              <a:gd name="connsiteY28" fmla="*/ 6615958 h 12858264"/>
              <a:gd name="connsiteX29" fmla="*/ 10672900 w 11948313"/>
              <a:gd name="connsiteY29" fmla="*/ 7118466 h 12858264"/>
              <a:gd name="connsiteX30" fmla="*/ 11948313 w 11948313"/>
              <a:gd name="connsiteY30" fmla="*/ 7114833 h 12858264"/>
              <a:gd name="connsiteX31" fmla="*/ 9875854 w 11948313"/>
              <a:gd name="connsiteY31" fmla="*/ 7711678 h 12858264"/>
              <a:gd name="connsiteX32" fmla="*/ 9699937 w 11948313"/>
              <a:gd name="connsiteY32" fmla="*/ 7639222 h 12858264"/>
              <a:gd name="connsiteX33" fmla="*/ 9674836 w 11948313"/>
              <a:gd name="connsiteY33" fmla="*/ 7630668 h 12858264"/>
              <a:gd name="connsiteX34" fmla="*/ 9623044 w 11948313"/>
              <a:gd name="connsiteY34" fmla="*/ 7882296 h 12858264"/>
              <a:gd name="connsiteX35" fmla="*/ 9343441 w 11948313"/>
              <a:gd name="connsiteY35" fmla="*/ 8780803 h 12858264"/>
              <a:gd name="connsiteX36" fmla="*/ 9232416 w 11948313"/>
              <a:gd name="connsiteY36" fmla="*/ 9043594 h 12858264"/>
              <a:gd name="connsiteX37" fmla="*/ 9472377 w 11948313"/>
              <a:gd name="connsiteY37" fmla="*/ 9050439 h 12858264"/>
              <a:gd name="connsiteX38" fmla="*/ 10908469 w 11948313"/>
              <a:gd name="connsiteY38" fmla="*/ 9818475 h 12858264"/>
              <a:gd name="connsiteX39" fmla="*/ 8712831 w 11948313"/>
              <a:gd name="connsiteY39" fmla="*/ 10096970 h 12858264"/>
              <a:gd name="connsiteX40" fmla="*/ 8609355 w 11948313"/>
              <a:gd name="connsiteY40" fmla="*/ 10137629 h 12858264"/>
              <a:gd name="connsiteX41" fmla="*/ 8607196 w 11948313"/>
              <a:gd name="connsiteY41" fmla="*/ 10141007 h 12858264"/>
              <a:gd name="connsiteX42" fmla="*/ 8324963 w 11948313"/>
              <a:gd name="connsiteY42" fmla="*/ 10501563 h 12858264"/>
              <a:gd name="connsiteX43" fmla="*/ 8669750 w 11948313"/>
              <a:gd name="connsiteY43" fmla="*/ 10641951 h 12858264"/>
              <a:gd name="connsiteX44" fmla="*/ 9928576 w 11948313"/>
              <a:gd name="connsiteY44" fmla="*/ 10603398 h 12858264"/>
              <a:gd name="connsiteX45" fmla="*/ 8451658 w 11948313"/>
              <a:gd name="connsiteY45" fmla="*/ 11424492 h 12858264"/>
              <a:gd name="connsiteX46" fmla="*/ 7605258 w 11948313"/>
              <a:gd name="connsiteY46" fmla="*/ 11362550 h 12858264"/>
              <a:gd name="connsiteX47" fmla="*/ 7490851 w 11948313"/>
              <a:gd name="connsiteY47" fmla="*/ 11351233 h 12858264"/>
              <a:gd name="connsiteX48" fmla="*/ 7335295 w 11948313"/>
              <a:gd name="connsiteY48" fmla="*/ 11480065 h 12858264"/>
              <a:gd name="connsiteX49" fmla="*/ 3829416 w 11948313"/>
              <a:gd name="connsiteY49" fmla="*/ 12840422 h 12858264"/>
              <a:gd name="connsiteX50" fmla="*/ 161500 w 11948313"/>
              <a:gd name="connsiteY50" fmla="*/ 12010883 h 12858264"/>
              <a:gd name="connsiteX51" fmla="*/ 0 w 11948313"/>
              <a:gd name="connsiteY51" fmla="*/ 11913199 h 12858264"/>
              <a:gd name="connsiteX52" fmla="*/ 0 w 11948313"/>
              <a:gd name="connsiteY52" fmla="*/ 944811 h 12858264"/>
              <a:gd name="connsiteX53" fmla="*/ 146073 w 11948313"/>
              <a:gd name="connsiteY53" fmla="*/ 855868 h 12858264"/>
              <a:gd name="connsiteX54" fmla="*/ 2880622 w 11948313"/>
              <a:gd name="connsiteY54" fmla="*/ 17843 h 12858264"/>
              <a:gd name="connsiteX55" fmla="*/ 3375607 w 11948313"/>
              <a:gd name="connsiteY55" fmla="*/ 14 h 128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948313" h="12858264">
                <a:moveTo>
                  <a:pt x="3375607" y="14"/>
                </a:moveTo>
                <a:cubicBezTo>
                  <a:pt x="4522384" y="2347"/>
                  <a:pt x="5607869" y="308792"/>
                  <a:pt x="6548540" y="847381"/>
                </a:cubicBezTo>
                <a:lnTo>
                  <a:pt x="6626190" y="894349"/>
                </a:lnTo>
                <a:lnTo>
                  <a:pt x="6714892" y="856805"/>
                </a:lnTo>
                <a:cubicBezTo>
                  <a:pt x="7350384" y="620369"/>
                  <a:pt x="7967531" y="806812"/>
                  <a:pt x="8574217" y="1102728"/>
                </a:cubicBezTo>
                <a:cubicBezTo>
                  <a:pt x="8969923" y="1266044"/>
                  <a:pt x="9487907" y="1441051"/>
                  <a:pt x="9963985" y="1193692"/>
                </a:cubicBezTo>
                <a:cubicBezTo>
                  <a:pt x="9508857" y="1652234"/>
                  <a:pt x="9326011" y="1843938"/>
                  <a:pt x="8706706" y="1868432"/>
                </a:cubicBezTo>
                <a:cubicBezTo>
                  <a:pt x="8488264" y="1894624"/>
                  <a:pt x="8218634" y="1851209"/>
                  <a:pt x="7963373" y="1823877"/>
                </a:cubicBezTo>
                <a:lnTo>
                  <a:pt x="7822928" y="1813233"/>
                </a:lnTo>
                <a:lnTo>
                  <a:pt x="8003675" y="1984655"/>
                </a:lnTo>
                <a:cubicBezTo>
                  <a:pt x="8146130" y="2133303"/>
                  <a:pt x="8281602" y="2288881"/>
                  <a:pt x="8409510" y="2450891"/>
                </a:cubicBezTo>
                <a:lnTo>
                  <a:pt x="8565333" y="2669127"/>
                </a:lnTo>
                <a:lnTo>
                  <a:pt x="8739337" y="2603026"/>
                </a:lnTo>
                <a:cubicBezTo>
                  <a:pt x="8971548" y="2513434"/>
                  <a:pt x="9166672" y="2435335"/>
                  <a:pt x="9270550" y="2424343"/>
                </a:cubicBezTo>
                <a:cubicBezTo>
                  <a:pt x="10020059" y="2328620"/>
                  <a:pt x="11410970" y="2838056"/>
                  <a:pt x="11605169" y="3818838"/>
                </a:cubicBezTo>
                <a:cubicBezTo>
                  <a:pt x="10784025" y="3050080"/>
                  <a:pt x="9997939" y="3367174"/>
                  <a:pt x="9340503" y="3790695"/>
                </a:cubicBezTo>
                <a:lnTo>
                  <a:pt x="9249289" y="3852763"/>
                </a:lnTo>
                <a:lnTo>
                  <a:pt x="9340902" y="4069253"/>
                </a:lnTo>
                <a:cubicBezTo>
                  <a:pt x="9379570" y="4167320"/>
                  <a:pt x="9415914" y="4266621"/>
                  <a:pt x="9449864" y="4367096"/>
                </a:cubicBezTo>
                <a:lnTo>
                  <a:pt x="9525821" y="4611927"/>
                </a:lnTo>
                <a:lnTo>
                  <a:pt x="9588592" y="4638785"/>
                </a:lnTo>
                <a:cubicBezTo>
                  <a:pt x="9989921" y="4789487"/>
                  <a:pt x="10389506" y="4811326"/>
                  <a:pt x="10693769" y="4317452"/>
                </a:cubicBezTo>
                <a:cubicBezTo>
                  <a:pt x="10424080" y="5068260"/>
                  <a:pt x="10086684" y="5357798"/>
                  <a:pt x="9724793" y="5433195"/>
                </a:cubicBezTo>
                <a:lnTo>
                  <a:pt x="9709037" y="5435646"/>
                </a:lnTo>
                <a:lnTo>
                  <a:pt x="9737636" y="5625126"/>
                </a:lnTo>
                <a:cubicBezTo>
                  <a:pt x="9751264" y="5733992"/>
                  <a:pt x="9762208" y="5843782"/>
                  <a:pt x="9770396" y="5954433"/>
                </a:cubicBezTo>
                <a:lnTo>
                  <a:pt x="9771671" y="5980673"/>
                </a:lnTo>
                <a:lnTo>
                  <a:pt x="10039078" y="5923672"/>
                </a:lnTo>
                <a:cubicBezTo>
                  <a:pt x="10677118" y="5796461"/>
                  <a:pt x="11117037" y="5806467"/>
                  <a:pt x="11543540" y="6615958"/>
                </a:cubicBezTo>
                <a:cubicBezTo>
                  <a:pt x="11224249" y="6083416"/>
                  <a:pt x="10447010" y="6469341"/>
                  <a:pt x="10672900" y="7118466"/>
                </a:cubicBezTo>
                <a:cubicBezTo>
                  <a:pt x="10906711" y="7684675"/>
                  <a:pt x="11619422" y="7543602"/>
                  <a:pt x="11948313" y="7114833"/>
                </a:cubicBezTo>
                <a:cubicBezTo>
                  <a:pt x="11620564" y="7962067"/>
                  <a:pt x="10969567" y="8318222"/>
                  <a:pt x="9875854" y="7711678"/>
                </a:cubicBezTo>
                <a:cubicBezTo>
                  <a:pt x="9836581" y="7692236"/>
                  <a:pt x="9776025" y="7666838"/>
                  <a:pt x="9699937" y="7639222"/>
                </a:cubicBezTo>
                <a:lnTo>
                  <a:pt x="9674836" y="7630668"/>
                </a:lnTo>
                <a:lnTo>
                  <a:pt x="9623044" y="7882296"/>
                </a:lnTo>
                <a:cubicBezTo>
                  <a:pt x="9551604" y="8190366"/>
                  <a:pt x="9457843" y="8490516"/>
                  <a:pt x="9343441" y="8780803"/>
                </a:cubicBezTo>
                <a:lnTo>
                  <a:pt x="9232416" y="9043594"/>
                </a:lnTo>
                <a:lnTo>
                  <a:pt x="9472377" y="9050439"/>
                </a:lnTo>
                <a:cubicBezTo>
                  <a:pt x="9952101" y="9099548"/>
                  <a:pt x="10466548" y="9331740"/>
                  <a:pt x="10908469" y="9818475"/>
                </a:cubicBezTo>
                <a:cubicBezTo>
                  <a:pt x="10195605" y="9530716"/>
                  <a:pt x="9452189" y="9804826"/>
                  <a:pt x="8712831" y="10096970"/>
                </a:cubicBezTo>
                <a:lnTo>
                  <a:pt x="8609355" y="10137629"/>
                </a:lnTo>
                <a:lnTo>
                  <a:pt x="8607196" y="10141007"/>
                </a:lnTo>
                <a:lnTo>
                  <a:pt x="8324963" y="10501563"/>
                </a:lnTo>
                <a:lnTo>
                  <a:pt x="8669750" y="10641951"/>
                </a:lnTo>
                <a:cubicBezTo>
                  <a:pt x="9063412" y="10779581"/>
                  <a:pt x="9504438" y="10845257"/>
                  <a:pt x="9928576" y="10603398"/>
                </a:cubicBezTo>
                <a:cubicBezTo>
                  <a:pt x="9380047" y="11178519"/>
                  <a:pt x="9197204" y="11370226"/>
                  <a:pt x="8451658" y="11424492"/>
                </a:cubicBezTo>
                <a:cubicBezTo>
                  <a:pt x="8218211" y="11446308"/>
                  <a:pt x="7910035" y="11398935"/>
                  <a:pt x="7605258" y="11362550"/>
                </a:cubicBezTo>
                <a:lnTo>
                  <a:pt x="7490851" y="11351233"/>
                </a:lnTo>
                <a:lnTo>
                  <a:pt x="7335295" y="11480065"/>
                </a:lnTo>
                <a:cubicBezTo>
                  <a:pt x="6362546" y="12247122"/>
                  <a:pt x="5158085" y="12742109"/>
                  <a:pt x="3829416" y="12840422"/>
                </a:cubicBezTo>
                <a:cubicBezTo>
                  <a:pt x="2500748" y="12938735"/>
                  <a:pt x="1236552" y="12626414"/>
                  <a:pt x="161500" y="12010883"/>
                </a:cubicBezTo>
                <a:lnTo>
                  <a:pt x="0" y="11913199"/>
                </a:lnTo>
                <a:lnTo>
                  <a:pt x="0" y="944811"/>
                </a:lnTo>
                <a:lnTo>
                  <a:pt x="146073" y="855868"/>
                </a:lnTo>
                <a:cubicBezTo>
                  <a:pt x="957487" y="388442"/>
                  <a:pt x="1884121" y="91578"/>
                  <a:pt x="2880622" y="17843"/>
                </a:cubicBezTo>
                <a:cubicBezTo>
                  <a:pt x="3046706" y="5554"/>
                  <a:pt x="3211782" y="-320"/>
                  <a:pt x="3375607" y="14"/>
                </a:cubicBezTo>
                <a:close/>
              </a:path>
            </a:pathLst>
          </a:custGeom>
          <a:solidFill>
            <a:schemeClr val="bg1">
              <a:lumMod val="50000"/>
            </a:schemeClr>
          </a:solidFill>
          <a:ln>
            <a:noFill/>
          </a:ln>
        </p:spPr>
        <p:txBody>
          <a:bodyPr wrap="square">
            <a:noAutofit/>
          </a:bodyPr>
          <a:lstStyle/>
          <a:p>
            <a:endParaRPr lang="en-US" dirty="0"/>
          </a:p>
        </p:txBody>
      </p:sp>
    </p:spTree>
    <p:extLst>
      <p:ext uri="{BB962C8B-B14F-4D97-AF65-F5344CB8AC3E}">
        <p14:creationId xmlns:p14="http://schemas.microsoft.com/office/powerpoint/2010/main" val="84750034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jp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50">
            <a:extLst>
              <a:ext uri="{28A0092B-C50C-407E-A947-70E740481C1C}">
                <a14:useLocalDpi xmlns:a14="http://schemas.microsoft.com/office/drawing/2010/main" val="0"/>
              </a:ext>
            </a:extLst>
          </a:blip>
          <a:stretch>
            <a:fillRect/>
          </a:stretch>
        </p:blipFill>
        <p:spPr>
          <a:xfrm>
            <a:off x="0" y="0"/>
            <a:ext cx="24323675" cy="13716000"/>
          </a:xfrm>
          <a:prstGeom prst="rect">
            <a:avLst/>
          </a:prstGeom>
        </p:spPr>
      </p:pic>
    </p:spTree>
    <p:extLst>
      <p:ext uri="{BB962C8B-B14F-4D97-AF65-F5344CB8AC3E}">
        <p14:creationId xmlns:p14="http://schemas.microsoft.com/office/powerpoint/2010/main" val="2997483599"/>
      </p:ext>
    </p:extLst>
  </p:cSld>
  <p:clrMap bg1="lt1" tx1="dk1" bg2="lt2" tx2="dk2" accent1="accent1" accent2="accent2" accent3="accent3" accent4="accent4" accent5="accent5" accent6="accent6" hlink="hlink" folHlink="folHlink"/>
  <p:sldLayoutIdLst>
    <p:sldLayoutId id="2147483675" r:id="rId1"/>
    <p:sldLayoutId id="2147484573" r:id="rId2"/>
    <p:sldLayoutId id="2147484560" r:id="rId3"/>
    <p:sldLayoutId id="2147484564" r:id="rId4"/>
    <p:sldLayoutId id="2147484574" r:id="rId5"/>
    <p:sldLayoutId id="2147484570" r:id="rId6"/>
    <p:sldLayoutId id="2147484572" r:id="rId7"/>
    <p:sldLayoutId id="2147484546" r:id="rId8"/>
    <p:sldLayoutId id="2147484313" r:id="rId9"/>
    <p:sldLayoutId id="2147484575" r:id="rId10"/>
    <p:sldLayoutId id="2147484565" r:id="rId11"/>
    <p:sldLayoutId id="2147484566" r:id="rId12"/>
    <p:sldLayoutId id="2147484568" r:id="rId13"/>
    <p:sldLayoutId id="2147484567" r:id="rId14"/>
    <p:sldLayoutId id="2147484569" r:id="rId15"/>
    <p:sldLayoutId id="2147484571" r:id="rId16"/>
    <p:sldLayoutId id="2147484544" r:id="rId17"/>
    <p:sldLayoutId id="2147484297" r:id="rId18"/>
    <p:sldLayoutId id="2147484463" r:id="rId19"/>
    <p:sldLayoutId id="2147484533" r:id="rId20"/>
    <p:sldLayoutId id="2147484298" r:id="rId21"/>
    <p:sldLayoutId id="2147484303" r:id="rId22"/>
    <p:sldLayoutId id="2147484304" r:id="rId23"/>
    <p:sldLayoutId id="2147483733" r:id="rId24"/>
    <p:sldLayoutId id="2147483735" r:id="rId25"/>
    <p:sldLayoutId id="2147483736" r:id="rId26"/>
    <p:sldLayoutId id="2147483737" r:id="rId27"/>
    <p:sldLayoutId id="2147483738" r:id="rId28"/>
    <p:sldLayoutId id="2147483687" r:id="rId29"/>
    <p:sldLayoutId id="2147483686" r:id="rId30"/>
    <p:sldLayoutId id="2147483684" r:id="rId31"/>
    <p:sldLayoutId id="2147483683" r:id="rId32"/>
    <p:sldLayoutId id="2147483717" r:id="rId33"/>
    <p:sldLayoutId id="2147483681" r:id="rId34"/>
    <p:sldLayoutId id="2147483678" r:id="rId35"/>
    <p:sldLayoutId id="2147483757" r:id="rId36"/>
    <p:sldLayoutId id="2147483758" r:id="rId37"/>
    <p:sldLayoutId id="2147483759" r:id="rId38"/>
    <p:sldLayoutId id="2147483771" r:id="rId39"/>
    <p:sldLayoutId id="2147484305" r:id="rId40"/>
    <p:sldLayoutId id="2147484534" r:id="rId41"/>
    <p:sldLayoutId id="2147484535" r:id="rId42"/>
    <p:sldLayoutId id="2147484536" r:id="rId43"/>
    <p:sldLayoutId id="2147484537" r:id="rId44"/>
    <p:sldLayoutId id="2147484538" r:id="rId45"/>
    <p:sldLayoutId id="2147484539" r:id="rId46"/>
    <p:sldLayoutId id="2147484576" r:id="rId47"/>
    <p:sldLayoutId id="2147484577" r:id="rId4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1.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3.JPE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32.jp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4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44.jpg"/><Relationship Id="rId4" Type="http://schemas.openxmlformats.org/officeDocument/2006/relationships/image" Target="../media/image43.jp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4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package" Target="../embeddings/Microsoft_Excel_Worksheet.xlsx"/><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36052F-4A60-5F21-9D86-0F7306F57156}"/>
              </a:ext>
            </a:extLst>
          </p:cNvPr>
          <p:cNvPicPr>
            <a:picLocks noChangeAspect="1"/>
          </p:cNvPicPr>
          <p:nvPr/>
        </p:nvPicPr>
        <p:blipFill rotWithShape="1">
          <a:blip r:embed="rId3">
            <a:extLst>
              <a:ext uri="{28A0092B-C50C-407E-A947-70E740481C1C}">
                <a14:useLocalDpi xmlns:a14="http://schemas.microsoft.com/office/drawing/2010/main" val="0"/>
              </a:ext>
            </a:extLst>
          </a:blip>
          <a:srcRect t="16192"/>
          <a:stretch/>
        </p:blipFill>
        <p:spPr>
          <a:xfrm>
            <a:off x="-27432" y="-914400"/>
            <a:ext cx="24323675" cy="13668135"/>
          </a:xfrm>
          <a:prstGeom prst="rect">
            <a:avLst/>
          </a:prstGeom>
        </p:spPr>
      </p:pic>
      <p:sp>
        <p:nvSpPr>
          <p:cNvPr id="6" name="Rectangle 5">
            <a:extLst>
              <a:ext uri="{FF2B5EF4-FFF2-40B4-BE49-F238E27FC236}">
                <a16:creationId xmlns:a16="http://schemas.microsoft.com/office/drawing/2014/main" id="{ED0285A9-8F21-444A-7163-444D62686830}"/>
              </a:ext>
            </a:extLst>
          </p:cNvPr>
          <p:cNvSpPr/>
          <p:nvPr/>
        </p:nvSpPr>
        <p:spPr>
          <a:xfrm>
            <a:off x="-3" y="10439400"/>
            <a:ext cx="24323675" cy="3276600"/>
          </a:xfrm>
          <a:prstGeom prst="rect">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41"/>
          <p:cNvSpPr/>
          <p:nvPr/>
        </p:nvSpPr>
        <p:spPr>
          <a:xfrm flipH="1">
            <a:off x="-6" y="8763000"/>
            <a:ext cx="16137077" cy="2894974"/>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11" name="Title 20">
            <a:extLst>
              <a:ext uri="{FF2B5EF4-FFF2-40B4-BE49-F238E27FC236}">
                <a16:creationId xmlns:a16="http://schemas.microsoft.com/office/drawing/2014/main" id="{0CEB3869-3641-9555-AAC9-46DE8C134C46}"/>
              </a:ext>
            </a:extLst>
          </p:cNvPr>
          <p:cNvSpPr txBox="1">
            <a:spLocks/>
          </p:cNvSpPr>
          <p:nvPr/>
        </p:nvSpPr>
        <p:spPr bwMode="auto">
          <a:xfrm>
            <a:off x="957595" y="11816943"/>
            <a:ext cx="15179477" cy="327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nSpc>
                <a:spcPct val="130000"/>
              </a:lnSpc>
              <a:spcAft>
                <a:spcPts val="1200"/>
              </a:spcAft>
              <a:buClr>
                <a:srgbClr val="FFFF00"/>
              </a:buClr>
            </a:pPr>
            <a:r>
              <a:rPr lang="en-US" sz="36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Lower Providence Fire Department I Chief@LPfire.com</a:t>
            </a:r>
          </a:p>
          <a:p>
            <a:pPr>
              <a:lnSpc>
                <a:spcPct val="130000"/>
              </a:lnSpc>
              <a:spcAft>
                <a:spcPts val="1200"/>
              </a:spcAft>
              <a:buClr>
                <a:srgbClr val="FFFF00"/>
              </a:buClr>
            </a:pPr>
            <a:endParaRPr lang="en-US" sz="32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endParaRPr>
          </a:p>
          <a:p>
            <a:pPr>
              <a:lnSpc>
                <a:spcPct val="130000"/>
              </a:lnSpc>
              <a:spcAft>
                <a:spcPts val="1200"/>
              </a:spcAft>
              <a:buClr>
                <a:srgbClr val="FFFF00"/>
              </a:buClr>
            </a:pPr>
            <a:endParaRPr lang="en-US" sz="32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Wingdings" pitchFamily="2" charset="2"/>
              <a:buChar char="ü"/>
            </a:pPr>
            <a:endParaRPr lang="en-US" sz="32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endParaRPr>
          </a:p>
        </p:txBody>
      </p:sp>
      <p:pic>
        <p:nvPicPr>
          <p:cNvPr id="16" name="Picture 15" descr="A yellow and green logo&#10;&#10;Description automatically generated">
            <a:extLst>
              <a:ext uri="{FF2B5EF4-FFF2-40B4-BE49-F238E27FC236}">
                <a16:creationId xmlns:a16="http://schemas.microsoft.com/office/drawing/2014/main" id="{6C060B31-433B-9758-765A-02AC304BE4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48437" y="9290279"/>
            <a:ext cx="3639456" cy="3486599"/>
          </a:xfrm>
          <a:prstGeom prst="rect">
            <a:avLst/>
          </a:prstGeom>
        </p:spPr>
      </p:pic>
      <p:sp>
        <p:nvSpPr>
          <p:cNvPr id="13" name="TextBox 12">
            <a:extLst>
              <a:ext uri="{FF2B5EF4-FFF2-40B4-BE49-F238E27FC236}">
                <a16:creationId xmlns:a16="http://schemas.microsoft.com/office/drawing/2014/main" id="{A97880D8-C3F0-70C2-871E-EE85DD9CE7D1}"/>
              </a:ext>
            </a:extLst>
          </p:cNvPr>
          <p:cNvSpPr txBox="1"/>
          <p:nvPr/>
        </p:nvSpPr>
        <p:spPr>
          <a:xfrm>
            <a:off x="1078732" y="9107775"/>
            <a:ext cx="13000042" cy="2092881"/>
          </a:xfrm>
          <a:prstGeom prst="rect">
            <a:avLst/>
          </a:prstGeom>
          <a:noFill/>
        </p:spPr>
        <p:txBody>
          <a:bodyPr wrap="square" rtlCol="0">
            <a:spAutoFit/>
          </a:bodyPr>
          <a:lstStyle/>
          <a:p>
            <a:r>
              <a:rPr lang="en-US" sz="8500" b="1" dirty="0">
                <a:solidFill>
                  <a:schemeClr val="bg1"/>
                </a:solidFill>
                <a:latin typeface="Lato Black" charset="0"/>
                <a:ea typeface="Lato Black" charset="0"/>
                <a:cs typeface="Lato Black" charset="0"/>
              </a:rPr>
              <a:t>Annual Report 2023-2024</a:t>
            </a:r>
          </a:p>
          <a:p>
            <a:r>
              <a:rPr lang="en-US" sz="45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YEAR IN REVIEW</a:t>
            </a:r>
          </a:p>
        </p:txBody>
      </p:sp>
    </p:spTree>
    <p:extLst>
      <p:ext uri="{BB962C8B-B14F-4D97-AF65-F5344CB8AC3E}">
        <p14:creationId xmlns:p14="http://schemas.microsoft.com/office/powerpoint/2010/main" val="1432611880"/>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37F8480B-D373-5A7E-1CF3-391374BE91F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224" r="21224"/>
          <a:stretch/>
        </p:blipFill>
        <p:spPr>
          <a:xfrm>
            <a:off x="643619" y="1025769"/>
            <a:ext cx="8949704" cy="11662793"/>
          </a:xfrm>
        </p:spPr>
      </p:pic>
      <p:sp>
        <p:nvSpPr>
          <p:cNvPr id="3" name="Rectangle 41">
            <a:extLst>
              <a:ext uri="{FF2B5EF4-FFF2-40B4-BE49-F238E27FC236}">
                <a16:creationId xmlns:a16="http://schemas.microsoft.com/office/drawing/2014/main" id="{DB6C93AF-8505-BB48-FD7A-DB565E983308}"/>
              </a:ext>
            </a:extLst>
          </p:cNvPr>
          <p:cNvSpPr/>
          <p:nvPr/>
        </p:nvSpPr>
        <p:spPr>
          <a:xfrm>
            <a:off x="8580437" y="744841"/>
            <a:ext cx="15743238" cy="2193410"/>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4" name="Title 20">
            <a:extLst>
              <a:ext uri="{FF2B5EF4-FFF2-40B4-BE49-F238E27FC236}">
                <a16:creationId xmlns:a16="http://schemas.microsoft.com/office/drawing/2014/main" id="{D1CF65BC-532E-4C23-7DB1-3DFE8EDBCB4B}"/>
              </a:ext>
            </a:extLst>
          </p:cNvPr>
          <p:cNvSpPr txBox="1">
            <a:spLocks/>
          </p:cNvSpPr>
          <p:nvPr/>
        </p:nvSpPr>
        <p:spPr bwMode="auto">
          <a:xfrm>
            <a:off x="10561637" y="3124200"/>
            <a:ext cx="5029200" cy="947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nSpc>
                <a:spcPct val="130000"/>
              </a:lnSpc>
              <a:spcAft>
                <a:spcPts val="1200"/>
              </a:spcAft>
              <a:buClr>
                <a:srgbClr val="FFFF00"/>
              </a:buClr>
            </a:pPr>
            <a:r>
              <a:rPr lang="en-US" sz="3600" b="1" dirty="0">
                <a:solidFill>
                  <a:schemeClr val="bg1"/>
                </a:solidFill>
                <a:effectLst/>
                <a:latin typeface="Lato" panose="020F0502020204030203" pitchFamily="34" charset="0"/>
                <a:ea typeface="Lato" panose="020F0502020204030203" pitchFamily="34" charset="0"/>
                <a:cs typeface="Lato" panose="020F0502020204030203" pitchFamily="34" charset="0"/>
              </a:rPr>
              <a:t>2023</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Bridgeport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Collegeville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8</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Conshohocken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East Norriton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11</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Norristown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27</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Perkiomen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3</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Phoenixville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Skippack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4</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Upper Merion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4</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Upper Providence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27</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West Norriton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20</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Worcester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13</a:t>
            </a:r>
          </a:p>
        </p:txBody>
      </p:sp>
      <p:sp>
        <p:nvSpPr>
          <p:cNvPr id="6" name="TextBox 5">
            <a:extLst>
              <a:ext uri="{FF2B5EF4-FFF2-40B4-BE49-F238E27FC236}">
                <a16:creationId xmlns:a16="http://schemas.microsoft.com/office/drawing/2014/main" id="{B4F47EF2-3532-1856-2EE0-C5E8A9137BCF}"/>
              </a:ext>
            </a:extLst>
          </p:cNvPr>
          <p:cNvSpPr txBox="1"/>
          <p:nvPr/>
        </p:nvSpPr>
        <p:spPr>
          <a:xfrm>
            <a:off x="11704637" y="1244025"/>
            <a:ext cx="12276376" cy="1169551"/>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Mutual Aid Provided</a:t>
            </a:r>
          </a:p>
        </p:txBody>
      </p:sp>
      <p:pic>
        <p:nvPicPr>
          <p:cNvPr id="2" name="Picture 1" descr="A yellow and green logo&#10;&#10;Description automatically generated">
            <a:extLst>
              <a:ext uri="{FF2B5EF4-FFF2-40B4-BE49-F238E27FC236}">
                <a16:creationId xmlns:a16="http://schemas.microsoft.com/office/drawing/2014/main" id="{6EB5841D-A502-C9B7-681B-949977A28D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83278" y="11331526"/>
            <a:ext cx="1966615" cy="1884017"/>
          </a:xfrm>
          <a:prstGeom prst="rect">
            <a:avLst/>
          </a:prstGeom>
        </p:spPr>
      </p:pic>
      <p:sp>
        <p:nvSpPr>
          <p:cNvPr id="5" name="Title 20">
            <a:extLst>
              <a:ext uri="{FF2B5EF4-FFF2-40B4-BE49-F238E27FC236}">
                <a16:creationId xmlns:a16="http://schemas.microsoft.com/office/drawing/2014/main" id="{EC97360D-4546-AE7E-8BD1-506785CC34DE}"/>
              </a:ext>
            </a:extLst>
          </p:cNvPr>
          <p:cNvSpPr txBox="1">
            <a:spLocks/>
          </p:cNvSpPr>
          <p:nvPr/>
        </p:nvSpPr>
        <p:spPr bwMode="auto">
          <a:xfrm>
            <a:off x="15590837" y="3031226"/>
            <a:ext cx="8040728" cy="965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numCol="2"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nSpc>
                <a:spcPct val="130000"/>
              </a:lnSpc>
              <a:spcAft>
                <a:spcPts val="1200"/>
              </a:spcAft>
              <a:buClr>
                <a:srgbClr val="FFFF00"/>
              </a:buClr>
            </a:pPr>
            <a:r>
              <a:rPr lang="en-US" sz="3600" b="1" dirty="0">
                <a:solidFill>
                  <a:schemeClr val="bg1"/>
                </a:solidFill>
                <a:effectLst/>
                <a:latin typeface="Lato" panose="020F0502020204030203" pitchFamily="34" charset="0"/>
                <a:ea typeface="Lato" panose="020F0502020204030203" pitchFamily="34" charset="0"/>
                <a:cs typeface="Lato" panose="020F0502020204030203" pitchFamily="34" charset="0"/>
              </a:rPr>
              <a:t>2024</a:t>
            </a:r>
            <a:endParaRPr lang="en-US" sz="3600" b="1"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Bridgeport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Collegeville - </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11</a:t>
            </a:r>
            <a:endPar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Conshohocken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East Norriton – </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9</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Honeybrook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Montgomery – </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2</a:t>
            </a:r>
            <a:endPar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Norristown - </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34</a:t>
            </a:r>
            <a:endPar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Perkiomen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3</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Philadelphia - </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1</a:t>
            </a:r>
            <a:endPar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Phoenixville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Schuylkill - </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1</a:t>
            </a:r>
            <a:endPar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Skippack - </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1</a:t>
            </a:r>
            <a:endPar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Wingdings" pitchFamily="2" charset="2"/>
              <a:buChar char="ü"/>
            </a:pPr>
            <a:endPar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Upper Gwynedd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3</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Upper Merion - </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8</a:t>
            </a:r>
            <a:endPar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Upper</a:t>
            </a:r>
            <a:b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b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Providence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21</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West Norriton – </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3</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0</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Whitemarsh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Whitpain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Worcester - </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7</a:t>
            </a:r>
            <a:endPar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258225667"/>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39DEF-FB73-6418-E9F8-801AE63B1D08}"/>
            </a:ext>
          </a:extLst>
        </p:cNvPr>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40A8A12E-6C45-D55D-BF7C-B95589113BC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224" r="21224"/>
          <a:stretch/>
        </p:blipFill>
        <p:spPr>
          <a:xfrm>
            <a:off x="14700189" y="1000219"/>
            <a:ext cx="8949704" cy="11662793"/>
          </a:xfrm>
        </p:spPr>
      </p:pic>
      <p:sp>
        <p:nvSpPr>
          <p:cNvPr id="3" name="Rectangle 41">
            <a:extLst>
              <a:ext uri="{FF2B5EF4-FFF2-40B4-BE49-F238E27FC236}">
                <a16:creationId xmlns:a16="http://schemas.microsoft.com/office/drawing/2014/main" id="{DB1899B4-32F0-4282-1E10-272B69B8BCD4}"/>
              </a:ext>
            </a:extLst>
          </p:cNvPr>
          <p:cNvSpPr/>
          <p:nvPr/>
        </p:nvSpPr>
        <p:spPr>
          <a:xfrm flipH="1">
            <a:off x="0" y="717708"/>
            <a:ext cx="14700189" cy="2176251"/>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4" name="Title 20">
            <a:extLst>
              <a:ext uri="{FF2B5EF4-FFF2-40B4-BE49-F238E27FC236}">
                <a16:creationId xmlns:a16="http://schemas.microsoft.com/office/drawing/2014/main" id="{2F36D0C8-E436-C0FF-64DF-C8AD2860DF5C}"/>
              </a:ext>
            </a:extLst>
          </p:cNvPr>
          <p:cNvSpPr txBox="1">
            <a:spLocks/>
          </p:cNvSpPr>
          <p:nvPr/>
        </p:nvSpPr>
        <p:spPr bwMode="auto">
          <a:xfrm>
            <a:off x="1330969" y="3185160"/>
            <a:ext cx="13343176" cy="969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numCol="3"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Berwyn Fire</a:t>
            </a:r>
            <a:b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b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Company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a:t>
            </a:r>
            <a:endParaRPr lang="en-US" sz="28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endParaRPr>
          </a:p>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Bridgeport Fire Department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2</a:t>
            </a:r>
          </a:p>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Collegeville Fire Company - </a:t>
            </a:r>
            <a:r>
              <a:rPr lang="en-US" sz="2800" dirty="0">
                <a:solidFill>
                  <a:schemeClr val="bg1"/>
                </a:solidFill>
                <a:effectLst/>
                <a:latin typeface="Lato" panose="020F0502020204030203" pitchFamily="34" charset="0"/>
                <a:ea typeface="Lato" panose="020F0502020204030203" pitchFamily="34" charset="0"/>
                <a:cs typeface="Lato" panose="020F0502020204030203" pitchFamily="34" charset="0"/>
              </a:rPr>
              <a:t>11</a:t>
            </a:r>
          </a:p>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Conshohocken Fire Department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a:t>
            </a: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 </a:t>
            </a:r>
          </a:p>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Norriton Fire</a:t>
            </a:r>
            <a:b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b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Company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3</a:t>
            </a:r>
          </a:p>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Harmonville Fire Company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 2</a:t>
            </a:r>
          </a:p>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Kimberton Fire Company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a:t>
            </a:r>
          </a:p>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Limerick Fire Department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 3</a:t>
            </a:r>
          </a:p>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Montgomery County Special Operations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a:t>
            </a:r>
          </a:p>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Norristown Fire Department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 8</a:t>
            </a:r>
          </a:p>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Perkiomen Fire Company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4</a:t>
            </a:r>
          </a:p>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Phoenixville Fire Department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 5</a:t>
            </a:r>
          </a:p>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Plymouth Fire</a:t>
            </a:r>
            <a:b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b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Company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a:t>
            </a:r>
          </a:p>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Royersford Fire Department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2</a:t>
            </a:r>
          </a:p>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Valley Forge Fire Company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6</a:t>
            </a:r>
          </a:p>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Skippack Fire</a:t>
            </a:r>
            <a:b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b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Company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3</a:t>
            </a:r>
          </a:p>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Towamencin Fire Company -</a:t>
            </a:r>
            <a:r>
              <a:rPr lang="en-US" sz="2800" b="1"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1</a:t>
            </a:r>
          </a:p>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Upper Gwynedd Fire Department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a:t>
            </a:r>
          </a:p>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Upper Merion Fire Department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11</a:t>
            </a:r>
          </a:p>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Upper Providence Fire Department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25</a:t>
            </a:r>
          </a:p>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Jefferson Fire</a:t>
            </a:r>
            <a:b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b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Company - </a:t>
            </a:r>
            <a:r>
              <a:rPr lang="en-US" sz="2800" dirty="0">
                <a:solidFill>
                  <a:schemeClr val="bg1"/>
                </a:solidFill>
                <a:effectLst/>
                <a:latin typeface="Lato" panose="020F0502020204030203" pitchFamily="34" charset="0"/>
                <a:ea typeface="Lato" panose="020F0502020204030203" pitchFamily="34" charset="0"/>
                <a:cs typeface="Lato" panose="020F0502020204030203" pitchFamily="34" charset="0"/>
              </a:rPr>
              <a:t>20</a:t>
            </a:r>
          </a:p>
          <a:p>
            <a:pPr marL="457200" indent="-457200">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Worcester Fire Company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12</a:t>
            </a:r>
          </a:p>
        </p:txBody>
      </p:sp>
      <p:sp>
        <p:nvSpPr>
          <p:cNvPr id="6" name="TextBox 5">
            <a:extLst>
              <a:ext uri="{FF2B5EF4-FFF2-40B4-BE49-F238E27FC236}">
                <a16:creationId xmlns:a16="http://schemas.microsoft.com/office/drawing/2014/main" id="{C9DD0992-33BB-C2FF-06E0-C096E36513EC}"/>
              </a:ext>
            </a:extLst>
          </p:cNvPr>
          <p:cNvSpPr txBox="1"/>
          <p:nvPr/>
        </p:nvSpPr>
        <p:spPr>
          <a:xfrm>
            <a:off x="1330969" y="1224261"/>
            <a:ext cx="12885976" cy="1169551"/>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Mutual Aid Received </a:t>
            </a:r>
            <a:r>
              <a:rPr lang="en-US" sz="6000" b="1" dirty="0">
                <a:solidFill>
                  <a:schemeClr val="bg1"/>
                </a:solidFill>
                <a:latin typeface="Lato Black" charset="0"/>
                <a:ea typeface="Lato Black" charset="0"/>
                <a:cs typeface="Lato Black" charset="0"/>
              </a:rPr>
              <a:t>2023</a:t>
            </a:r>
          </a:p>
        </p:txBody>
      </p:sp>
      <p:pic>
        <p:nvPicPr>
          <p:cNvPr id="2" name="Picture 1" descr="A yellow and green logo&#10;&#10;Description automatically generated">
            <a:extLst>
              <a:ext uri="{FF2B5EF4-FFF2-40B4-BE49-F238E27FC236}">
                <a16:creationId xmlns:a16="http://schemas.microsoft.com/office/drawing/2014/main" id="{40C16D27-3422-DFC6-2A4A-1270160A40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83278" y="11331526"/>
            <a:ext cx="1966615" cy="1884017"/>
          </a:xfrm>
          <a:prstGeom prst="rect">
            <a:avLst/>
          </a:prstGeom>
        </p:spPr>
      </p:pic>
    </p:spTree>
    <p:extLst>
      <p:ext uri="{BB962C8B-B14F-4D97-AF65-F5344CB8AC3E}">
        <p14:creationId xmlns:p14="http://schemas.microsoft.com/office/powerpoint/2010/main" val="1586722559"/>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ABB8B-BF52-0D95-3B35-39D9E29F8E7C}"/>
            </a:ext>
          </a:extLst>
        </p:cNvPr>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9096B168-96F8-1411-E700-9CCCEEB58D3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224" r="21224"/>
          <a:stretch/>
        </p:blipFill>
        <p:spPr>
          <a:xfrm>
            <a:off x="14700189" y="1000219"/>
            <a:ext cx="8949704" cy="11662793"/>
          </a:xfrm>
        </p:spPr>
      </p:pic>
      <p:sp>
        <p:nvSpPr>
          <p:cNvPr id="3" name="Rectangle 41">
            <a:extLst>
              <a:ext uri="{FF2B5EF4-FFF2-40B4-BE49-F238E27FC236}">
                <a16:creationId xmlns:a16="http://schemas.microsoft.com/office/drawing/2014/main" id="{C5BD26C5-0BC4-55CD-BB3E-6ED5E9B77FA5}"/>
              </a:ext>
            </a:extLst>
          </p:cNvPr>
          <p:cNvSpPr/>
          <p:nvPr/>
        </p:nvSpPr>
        <p:spPr>
          <a:xfrm flipH="1">
            <a:off x="0" y="1000219"/>
            <a:ext cx="14700189" cy="2176251"/>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4" name="Title 20">
            <a:extLst>
              <a:ext uri="{FF2B5EF4-FFF2-40B4-BE49-F238E27FC236}">
                <a16:creationId xmlns:a16="http://schemas.microsoft.com/office/drawing/2014/main" id="{CE423BC1-B9FE-0875-A1BD-B21B4E9977AE}"/>
              </a:ext>
            </a:extLst>
          </p:cNvPr>
          <p:cNvSpPr txBox="1">
            <a:spLocks/>
          </p:cNvSpPr>
          <p:nvPr/>
        </p:nvSpPr>
        <p:spPr bwMode="auto">
          <a:xfrm>
            <a:off x="1287899" y="3568745"/>
            <a:ext cx="133431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numCol="2"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marL="457200" indent="-457200">
              <a:spcAft>
                <a:spcPts val="18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Bridgeport Fire Department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2</a:t>
            </a:r>
          </a:p>
          <a:p>
            <a:pPr marL="457200" indent="-457200">
              <a:spcAft>
                <a:spcPts val="18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Collegeville Fire Company - </a:t>
            </a: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27</a:t>
            </a:r>
            <a:endParaRPr lang="en-US" sz="280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457200" indent="-457200">
              <a:spcAft>
                <a:spcPts val="18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Norriton Fire Company  - </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5</a:t>
            </a:r>
            <a:endPar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457200" indent="-457200">
              <a:spcAft>
                <a:spcPts val="18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Harmonville Fire Company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 2</a:t>
            </a:r>
          </a:p>
          <a:p>
            <a:pPr marL="457200" indent="-457200">
              <a:spcAft>
                <a:spcPts val="18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Montgomery County Special Operations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a:t>
            </a:r>
          </a:p>
          <a:p>
            <a:pPr marL="457200" indent="-457200">
              <a:spcAft>
                <a:spcPts val="18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Norristown Fire Department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 9</a:t>
            </a:r>
          </a:p>
          <a:p>
            <a:pPr marL="457200" indent="-457200">
              <a:spcAft>
                <a:spcPts val="18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Perkiomen Fire Company - </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8</a:t>
            </a:r>
            <a:endPar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457200" indent="-457200">
              <a:spcAft>
                <a:spcPts val="18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Phoenixville Fire Department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 1</a:t>
            </a:r>
          </a:p>
          <a:p>
            <a:pPr marL="457200" indent="-457200">
              <a:spcAft>
                <a:spcPts val="18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Skippack Fire Company - </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6</a:t>
            </a:r>
            <a:endPar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457200" indent="-457200">
              <a:spcAft>
                <a:spcPts val="18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Upper Merion Fire Department - </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3</a:t>
            </a:r>
            <a:endPar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457200" indent="-457200">
              <a:spcAft>
                <a:spcPts val="18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Upper Providence Fire</a:t>
            </a:r>
            <a:b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b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Department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29</a:t>
            </a:r>
          </a:p>
          <a:p>
            <a:pPr marL="457200" indent="-457200">
              <a:spcAft>
                <a:spcPts val="18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Jefferson Fire Company - </a:t>
            </a: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18</a:t>
            </a:r>
            <a:endParaRPr lang="en-US" sz="280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457200" indent="-457200">
              <a:spcAft>
                <a:spcPts val="18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Worcester Fire Company - </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5</a:t>
            </a:r>
            <a:endPar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3B1B0B31-4AA3-67B5-E75A-D7517805B200}"/>
              </a:ext>
            </a:extLst>
          </p:cNvPr>
          <p:cNvSpPr txBox="1"/>
          <p:nvPr/>
        </p:nvSpPr>
        <p:spPr>
          <a:xfrm>
            <a:off x="1287899" y="1432340"/>
            <a:ext cx="12885976" cy="1169551"/>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Mutual Aid Received </a:t>
            </a:r>
            <a:r>
              <a:rPr lang="en-US" sz="6000" b="1" dirty="0">
                <a:solidFill>
                  <a:schemeClr val="bg1"/>
                </a:solidFill>
                <a:latin typeface="Lato Black" charset="0"/>
                <a:ea typeface="Lato Black" charset="0"/>
                <a:cs typeface="Lato Black" charset="0"/>
              </a:rPr>
              <a:t>2024</a:t>
            </a:r>
          </a:p>
        </p:txBody>
      </p:sp>
      <p:pic>
        <p:nvPicPr>
          <p:cNvPr id="2" name="Picture 1" descr="A yellow and green logo&#10;&#10;Description automatically generated">
            <a:extLst>
              <a:ext uri="{FF2B5EF4-FFF2-40B4-BE49-F238E27FC236}">
                <a16:creationId xmlns:a16="http://schemas.microsoft.com/office/drawing/2014/main" id="{DA265028-0D63-272A-8F73-48E1B12812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83278" y="11331526"/>
            <a:ext cx="1966615" cy="1884017"/>
          </a:xfrm>
          <a:prstGeom prst="rect">
            <a:avLst/>
          </a:prstGeom>
        </p:spPr>
      </p:pic>
      <p:sp>
        <p:nvSpPr>
          <p:cNvPr id="5" name="Rectangle 4">
            <a:extLst>
              <a:ext uri="{FF2B5EF4-FFF2-40B4-BE49-F238E27FC236}">
                <a16:creationId xmlns:a16="http://schemas.microsoft.com/office/drawing/2014/main" id="{D7E108E4-1D5C-F053-93F7-10C0C791B65D}"/>
              </a:ext>
            </a:extLst>
          </p:cNvPr>
          <p:cNvSpPr/>
          <p:nvPr/>
        </p:nvSpPr>
        <p:spPr>
          <a:xfrm>
            <a:off x="0" y="11125200"/>
            <a:ext cx="14173875" cy="1537812"/>
          </a:xfrm>
          <a:prstGeom prst="rect">
            <a:avLst/>
          </a:prstGeom>
          <a:solidFill>
            <a:srgbClr val="F3EC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20">
            <a:extLst>
              <a:ext uri="{FF2B5EF4-FFF2-40B4-BE49-F238E27FC236}">
                <a16:creationId xmlns:a16="http://schemas.microsoft.com/office/drawing/2014/main" id="{EE482D66-44E5-A92E-47EA-08E24F015F50}"/>
              </a:ext>
            </a:extLst>
          </p:cNvPr>
          <p:cNvSpPr txBox="1">
            <a:spLocks/>
          </p:cNvSpPr>
          <p:nvPr/>
        </p:nvSpPr>
        <p:spPr bwMode="auto">
          <a:xfrm>
            <a:off x="1287899" y="11331526"/>
            <a:ext cx="13343176" cy="110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numCol="1"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spcAft>
                <a:spcPts val="1800"/>
              </a:spcAft>
              <a:buClr>
                <a:srgbClr val="FFFF00"/>
              </a:buClr>
            </a:pPr>
            <a:r>
              <a:rPr lang="en-US" sz="2800" i="1" dirty="0">
                <a:solidFill>
                  <a:schemeClr val="tx1">
                    <a:lumMod val="65000"/>
                    <a:lumOff val="35000"/>
                  </a:schemeClr>
                </a:solidFill>
                <a:effectLst/>
                <a:latin typeface="Lato" panose="020F0502020204030203" pitchFamily="34" charset="0"/>
                <a:ea typeface="Lato" panose="020F0502020204030203" pitchFamily="34" charset="0"/>
                <a:cs typeface="Lato" panose="020F0502020204030203" pitchFamily="34" charset="0"/>
              </a:rPr>
              <a:t>Thank you to the Lower Providence EMS and Lower Providence Police for the continued support on a daily basis.</a:t>
            </a:r>
            <a:endParaRPr lang="en-US" sz="2800" b="1" i="1" dirty="0">
              <a:solidFill>
                <a:schemeClr val="tx1">
                  <a:lumMod val="65000"/>
                  <a:lumOff val="35000"/>
                </a:schemeClr>
              </a:solidFill>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019761404"/>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A10F564C-18DD-D7DC-4F04-4476EE8B5FC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154" r="15154"/>
          <a:stretch/>
        </p:blipFill>
        <p:spPr>
          <a:xfrm>
            <a:off x="2" y="304799"/>
            <a:ext cx="11948313" cy="12858264"/>
          </a:xfrm>
        </p:spPr>
      </p:pic>
      <p:sp>
        <p:nvSpPr>
          <p:cNvPr id="4" name="Rectangle 41">
            <a:extLst>
              <a:ext uri="{FF2B5EF4-FFF2-40B4-BE49-F238E27FC236}">
                <a16:creationId xmlns:a16="http://schemas.microsoft.com/office/drawing/2014/main" id="{493763B2-B94C-6F6E-1F21-88D706912440}"/>
              </a:ext>
            </a:extLst>
          </p:cNvPr>
          <p:cNvSpPr/>
          <p:nvPr/>
        </p:nvSpPr>
        <p:spPr>
          <a:xfrm>
            <a:off x="11275421" y="2514600"/>
            <a:ext cx="13048252" cy="2158195"/>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5" name="Title 20">
            <a:extLst>
              <a:ext uri="{FF2B5EF4-FFF2-40B4-BE49-F238E27FC236}">
                <a16:creationId xmlns:a16="http://schemas.microsoft.com/office/drawing/2014/main" id="{8FD19797-06F8-DFF1-8CDD-A82725EB22FA}"/>
              </a:ext>
            </a:extLst>
          </p:cNvPr>
          <p:cNvSpPr txBox="1">
            <a:spLocks/>
          </p:cNvSpPr>
          <p:nvPr/>
        </p:nvSpPr>
        <p:spPr bwMode="auto">
          <a:xfrm>
            <a:off x="13175939" y="5128039"/>
            <a:ext cx="10152854" cy="399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marL="457200" indent="-457200">
              <a:lnSpc>
                <a:spcPct val="130000"/>
              </a:lnSpc>
              <a:spcAft>
                <a:spcPts val="1200"/>
              </a:spcAft>
              <a:buClr>
                <a:srgbClr val="FFFF00"/>
              </a:buClr>
              <a:buFont typeface="Wingdings" pitchFamily="2" charset="2"/>
              <a:buChar char="ü"/>
            </a:pPr>
            <a:r>
              <a:rPr lang="en-US" sz="32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925 South Trooper Rd - Commercial Building Fire</a:t>
            </a:r>
          </a:p>
          <a:p>
            <a:pPr marL="457200" indent="-457200">
              <a:lnSpc>
                <a:spcPct val="130000"/>
              </a:lnSpc>
              <a:spcAft>
                <a:spcPts val="1200"/>
              </a:spcAft>
              <a:buClr>
                <a:srgbClr val="FFFF00"/>
              </a:buClr>
              <a:buFont typeface="Wingdings" pitchFamily="2" charset="2"/>
              <a:buChar char="ü"/>
            </a:pPr>
            <a:r>
              <a:rPr lang="en-US" sz="32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1429 Pawlings Road - House Fire</a:t>
            </a:r>
          </a:p>
          <a:p>
            <a:pPr marL="457200" indent="-457200">
              <a:lnSpc>
                <a:spcPct val="130000"/>
              </a:lnSpc>
              <a:spcAft>
                <a:spcPts val="1200"/>
              </a:spcAft>
              <a:buClr>
                <a:srgbClr val="FFFF00"/>
              </a:buClr>
              <a:buFont typeface="Wingdings" pitchFamily="2" charset="2"/>
              <a:buChar char="ü"/>
            </a:pPr>
            <a:r>
              <a:rPr lang="en-US" sz="32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2920 Martha Lane - House Fire</a:t>
            </a:r>
          </a:p>
          <a:p>
            <a:pPr marL="457200" indent="-457200">
              <a:lnSpc>
                <a:spcPct val="130000"/>
              </a:lnSpc>
              <a:spcAft>
                <a:spcPts val="1200"/>
              </a:spcAft>
              <a:buClr>
                <a:srgbClr val="FFFF00"/>
              </a:buClr>
              <a:buFont typeface="Wingdings" pitchFamily="2" charset="2"/>
              <a:buChar char="ü"/>
            </a:pPr>
            <a:r>
              <a:rPr lang="en-US" sz="32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537 Lexington Lane - House Fire</a:t>
            </a:r>
          </a:p>
          <a:p>
            <a:pPr marL="457200" indent="-457200">
              <a:lnSpc>
                <a:spcPct val="130000"/>
              </a:lnSpc>
              <a:spcAft>
                <a:spcPts val="1200"/>
              </a:spcAft>
              <a:buClr>
                <a:srgbClr val="FFFF00"/>
              </a:buClr>
              <a:buFont typeface="Wingdings" pitchFamily="2" charset="2"/>
              <a:buChar char="ü"/>
            </a:pPr>
            <a:r>
              <a:rPr lang="en-US" sz="32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713 Barrington Road - House Fire</a:t>
            </a:r>
          </a:p>
        </p:txBody>
      </p:sp>
      <p:sp>
        <p:nvSpPr>
          <p:cNvPr id="8" name="TextBox 7">
            <a:extLst>
              <a:ext uri="{FF2B5EF4-FFF2-40B4-BE49-F238E27FC236}">
                <a16:creationId xmlns:a16="http://schemas.microsoft.com/office/drawing/2014/main" id="{2CB9FC12-1ACB-242D-0F65-2597ADEECF7E}"/>
              </a:ext>
            </a:extLst>
          </p:cNvPr>
          <p:cNvSpPr txBox="1"/>
          <p:nvPr/>
        </p:nvSpPr>
        <p:spPr>
          <a:xfrm>
            <a:off x="13175939" y="3039699"/>
            <a:ext cx="11147734" cy="1107996"/>
          </a:xfrm>
          <a:prstGeom prst="rect">
            <a:avLst/>
          </a:prstGeom>
          <a:noFill/>
        </p:spPr>
        <p:txBody>
          <a:bodyPr wrap="square" rtlCol="0">
            <a:spAutoFit/>
          </a:bodyPr>
          <a:lstStyle/>
          <a:p>
            <a:r>
              <a:rPr lang="en-US" sz="6600" b="1" dirty="0">
                <a:solidFill>
                  <a:schemeClr val="bg1"/>
                </a:solidFill>
                <a:latin typeface="Lato Black" charset="0"/>
                <a:ea typeface="Lato Black" charset="0"/>
                <a:cs typeface="Lato Black" charset="0"/>
              </a:rPr>
              <a:t>2023 Remarkable Incidents</a:t>
            </a:r>
          </a:p>
        </p:txBody>
      </p:sp>
      <p:pic>
        <p:nvPicPr>
          <p:cNvPr id="3" name="Picture 2" descr="A yellow and green logo&#10;&#10;Description automatically generated">
            <a:extLst>
              <a:ext uri="{FF2B5EF4-FFF2-40B4-BE49-F238E27FC236}">
                <a16:creationId xmlns:a16="http://schemas.microsoft.com/office/drawing/2014/main" id="{045B0D15-161A-CC3C-592E-8475DCA63F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83278" y="11331526"/>
            <a:ext cx="1966615" cy="1884017"/>
          </a:xfrm>
          <a:prstGeom prst="rect">
            <a:avLst/>
          </a:prstGeom>
        </p:spPr>
      </p:pic>
      <p:sp>
        <p:nvSpPr>
          <p:cNvPr id="2" name="Oval 1">
            <a:extLst>
              <a:ext uri="{FF2B5EF4-FFF2-40B4-BE49-F238E27FC236}">
                <a16:creationId xmlns:a16="http://schemas.microsoft.com/office/drawing/2014/main" id="{0DBC4764-C294-3262-F811-43F232E0C52B}"/>
              </a:ext>
            </a:extLst>
          </p:cNvPr>
          <p:cNvSpPr/>
          <p:nvPr/>
        </p:nvSpPr>
        <p:spPr>
          <a:xfrm>
            <a:off x="6050597" y="6705600"/>
            <a:ext cx="6035040" cy="6019800"/>
          </a:xfrm>
          <a:prstGeom prst="ellipse">
            <a:avLst/>
          </a:prstGeom>
          <a:blipFill>
            <a:blip r:embed="rId5"/>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2833407"/>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A10F564C-18DD-D7DC-4F04-4476EE8B5FC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954" b="6954"/>
          <a:stretch/>
        </p:blipFill>
        <p:spPr>
          <a:xfrm flipH="1">
            <a:off x="12375362" y="304799"/>
            <a:ext cx="11948313" cy="12858264"/>
          </a:xfrm>
          <a:blipFill>
            <a:blip r:embed="rId3"/>
            <a:stretch>
              <a:fillRect l="-16667" r="-16667"/>
            </a:stretch>
          </a:blipFill>
        </p:spPr>
      </p:pic>
      <p:sp>
        <p:nvSpPr>
          <p:cNvPr id="4" name="Rectangle 41">
            <a:extLst>
              <a:ext uri="{FF2B5EF4-FFF2-40B4-BE49-F238E27FC236}">
                <a16:creationId xmlns:a16="http://schemas.microsoft.com/office/drawing/2014/main" id="{493763B2-B94C-6F6E-1F21-88D706912440}"/>
              </a:ext>
            </a:extLst>
          </p:cNvPr>
          <p:cNvSpPr/>
          <p:nvPr/>
        </p:nvSpPr>
        <p:spPr>
          <a:xfrm flipH="1">
            <a:off x="-1" y="3320497"/>
            <a:ext cx="13304837" cy="2146955"/>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5" name="Title 20">
            <a:extLst>
              <a:ext uri="{FF2B5EF4-FFF2-40B4-BE49-F238E27FC236}">
                <a16:creationId xmlns:a16="http://schemas.microsoft.com/office/drawing/2014/main" id="{8FD19797-06F8-DFF1-8CDD-A82725EB22FA}"/>
              </a:ext>
            </a:extLst>
          </p:cNvPr>
          <p:cNvSpPr txBox="1">
            <a:spLocks/>
          </p:cNvSpPr>
          <p:nvPr/>
        </p:nvSpPr>
        <p:spPr bwMode="auto">
          <a:xfrm>
            <a:off x="947276" y="5825252"/>
            <a:ext cx="10152854" cy="399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marL="457200" indent="-457200">
              <a:lnSpc>
                <a:spcPct val="130000"/>
              </a:lnSpc>
              <a:spcAft>
                <a:spcPts val="1200"/>
              </a:spcAft>
              <a:buClr>
                <a:srgbClr val="FFFF00"/>
              </a:buClr>
              <a:buFont typeface="Wingdings" pitchFamily="2" charset="2"/>
              <a:buChar char="ü"/>
            </a:pPr>
            <a:r>
              <a:rPr lang="en-US" sz="32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208 Lauman Avenue - House Fire</a:t>
            </a:r>
          </a:p>
          <a:p>
            <a:pPr marL="457200" indent="-457200">
              <a:lnSpc>
                <a:spcPct val="130000"/>
              </a:lnSpc>
              <a:spcAft>
                <a:spcPts val="1200"/>
              </a:spcAft>
              <a:buClr>
                <a:srgbClr val="FFFF00"/>
              </a:buClr>
              <a:buFont typeface="Wingdings" pitchFamily="2" charset="2"/>
              <a:buChar char="ü"/>
            </a:pPr>
            <a:r>
              <a:rPr lang="en-US" sz="32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3852 Nancy Lane -  Propane Tank (Explosion)</a:t>
            </a:r>
          </a:p>
          <a:p>
            <a:pPr marL="457200" indent="-457200">
              <a:lnSpc>
                <a:spcPct val="130000"/>
              </a:lnSpc>
              <a:spcAft>
                <a:spcPts val="1200"/>
              </a:spcAft>
              <a:buClr>
                <a:srgbClr val="FFFF00"/>
              </a:buClr>
              <a:buFont typeface="Wingdings" pitchFamily="2" charset="2"/>
              <a:buChar char="ü"/>
            </a:pPr>
            <a:r>
              <a:rPr lang="en-US" sz="32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45 South Park Avenue - House Fire</a:t>
            </a:r>
          </a:p>
          <a:p>
            <a:pPr marL="457200" indent="-457200">
              <a:lnSpc>
                <a:spcPct val="130000"/>
              </a:lnSpc>
              <a:spcAft>
                <a:spcPts val="1200"/>
              </a:spcAft>
              <a:buClr>
                <a:srgbClr val="FFFF00"/>
              </a:buClr>
              <a:buFont typeface="Wingdings" pitchFamily="2" charset="2"/>
              <a:buChar char="ü"/>
            </a:pPr>
            <a:r>
              <a:rPr lang="en-US" sz="32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2874 Ridge Pike - Commercial Building</a:t>
            </a:r>
          </a:p>
          <a:p>
            <a:pPr marL="457200" indent="-457200">
              <a:lnSpc>
                <a:spcPct val="130000"/>
              </a:lnSpc>
              <a:spcAft>
                <a:spcPts val="1200"/>
              </a:spcAft>
              <a:buClr>
                <a:srgbClr val="FFFF00"/>
              </a:buClr>
              <a:buFont typeface="Wingdings" pitchFamily="2" charset="2"/>
              <a:buChar char="ü"/>
            </a:pPr>
            <a:r>
              <a:rPr lang="en-US" sz="32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5006 Edward Lane - House Fire (Garage)</a:t>
            </a:r>
          </a:p>
        </p:txBody>
      </p:sp>
      <p:sp>
        <p:nvSpPr>
          <p:cNvPr id="8" name="TextBox 7">
            <a:extLst>
              <a:ext uri="{FF2B5EF4-FFF2-40B4-BE49-F238E27FC236}">
                <a16:creationId xmlns:a16="http://schemas.microsoft.com/office/drawing/2014/main" id="{2CB9FC12-1ACB-242D-0F65-2597ADEECF7E}"/>
              </a:ext>
            </a:extLst>
          </p:cNvPr>
          <p:cNvSpPr txBox="1"/>
          <p:nvPr/>
        </p:nvSpPr>
        <p:spPr>
          <a:xfrm>
            <a:off x="947276" y="3834356"/>
            <a:ext cx="11397923" cy="1107996"/>
          </a:xfrm>
          <a:prstGeom prst="rect">
            <a:avLst/>
          </a:prstGeom>
          <a:noFill/>
        </p:spPr>
        <p:txBody>
          <a:bodyPr wrap="square" rtlCol="0">
            <a:spAutoFit/>
          </a:bodyPr>
          <a:lstStyle/>
          <a:p>
            <a:r>
              <a:rPr lang="en-US" sz="6600" b="1" dirty="0">
                <a:solidFill>
                  <a:schemeClr val="bg1"/>
                </a:solidFill>
                <a:latin typeface="Lato Black" charset="0"/>
                <a:ea typeface="Lato Black" charset="0"/>
                <a:cs typeface="Lato Black" charset="0"/>
              </a:rPr>
              <a:t>2024 Remarkable Incidents</a:t>
            </a:r>
          </a:p>
        </p:txBody>
      </p:sp>
      <p:pic>
        <p:nvPicPr>
          <p:cNvPr id="3" name="Picture 2" descr="A yellow and green logo&#10;&#10;Description automatically generated">
            <a:extLst>
              <a:ext uri="{FF2B5EF4-FFF2-40B4-BE49-F238E27FC236}">
                <a16:creationId xmlns:a16="http://schemas.microsoft.com/office/drawing/2014/main" id="{045B0D15-161A-CC3C-592E-8475DCA63F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83278" y="11331526"/>
            <a:ext cx="1966615" cy="1884017"/>
          </a:xfrm>
          <a:prstGeom prst="rect">
            <a:avLst/>
          </a:prstGeom>
        </p:spPr>
      </p:pic>
      <p:sp>
        <p:nvSpPr>
          <p:cNvPr id="2" name="Oval 1">
            <a:extLst>
              <a:ext uri="{FF2B5EF4-FFF2-40B4-BE49-F238E27FC236}">
                <a16:creationId xmlns:a16="http://schemas.microsoft.com/office/drawing/2014/main" id="{0DBC4764-C294-3262-F811-43F232E0C52B}"/>
              </a:ext>
            </a:extLst>
          </p:cNvPr>
          <p:cNvSpPr/>
          <p:nvPr/>
        </p:nvSpPr>
        <p:spPr>
          <a:xfrm>
            <a:off x="10392234" y="6495110"/>
            <a:ext cx="6035040" cy="6019800"/>
          </a:xfrm>
          <a:prstGeom prst="ellipse">
            <a:avLst/>
          </a:prstGeom>
          <a:blipFill>
            <a:blip r:embed="rId5"/>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33036779"/>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1"/>
          <p:cNvSpPr/>
          <p:nvPr/>
        </p:nvSpPr>
        <p:spPr>
          <a:xfrm flipH="1">
            <a:off x="0" y="1143000"/>
            <a:ext cx="10439400" cy="1884017"/>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29" name="TextBox 28"/>
          <p:cNvSpPr txBox="1"/>
          <p:nvPr/>
        </p:nvSpPr>
        <p:spPr>
          <a:xfrm>
            <a:off x="1161144" y="1524000"/>
            <a:ext cx="7982856" cy="1169551"/>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Accomplishments</a:t>
            </a:r>
          </a:p>
        </p:txBody>
      </p:sp>
      <p:sp>
        <p:nvSpPr>
          <p:cNvPr id="3" name="Title 20">
            <a:extLst>
              <a:ext uri="{FF2B5EF4-FFF2-40B4-BE49-F238E27FC236}">
                <a16:creationId xmlns:a16="http://schemas.microsoft.com/office/drawing/2014/main" id="{8268F02E-8347-4D35-354B-0E1A06D7FEBB}"/>
              </a:ext>
            </a:extLst>
          </p:cNvPr>
          <p:cNvSpPr txBox="1">
            <a:spLocks/>
          </p:cNvSpPr>
          <p:nvPr/>
        </p:nvSpPr>
        <p:spPr bwMode="auto">
          <a:xfrm>
            <a:off x="1161143" y="3307568"/>
            <a:ext cx="22001387" cy="880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marL="457200" indent="-457200">
              <a:lnSpc>
                <a:spcPct val="130000"/>
              </a:lnSpc>
              <a:spcAft>
                <a:spcPts val="1800"/>
              </a:spcAft>
              <a:buClr>
                <a:srgbClr val="FFFF00"/>
              </a:buClr>
              <a:buFont typeface="Wingdings" pitchFamily="2" charset="2"/>
              <a:buChar char="ü"/>
            </a:pPr>
            <a:r>
              <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rPr>
              <a:t>Reformatted our recruitment program </a:t>
            </a:r>
            <a:r>
              <a:rPr lang="en-US" sz="32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in partnership with Worcester Fire Company  </a:t>
            </a:r>
          </a:p>
          <a:p>
            <a:pPr marL="457200" indent="-457200">
              <a:lnSpc>
                <a:spcPct val="130000"/>
              </a:lnSpc>
              <a:spcAft>
                <a:spcPts val="2400"/>
              </a:spcAft>
              <a:buClr>
                <a:srgbClr val="FFFF00"/>
              </a:buClr>
              <a:buFont typeface="Wingdings" pitchFamily="2" charset="2"/>
              <a:buChar char="ü"/>
            </a:pPr>
            <a:r>
              <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rPr>
              <a:t>Implemented</a:t>
            </a:r>
            <a:r>
              <a:rPr lang="en-US" sz="32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 Member Retention Team</a:t>
            </a:r>
          </a:p>
          <a:p>
            <a:pPr marL="457200" indent="-457200">
              <a:lnSpc>
                <a:spcPct val="130000"/>
              </a:lnSpc>
              <a:spcAft>
                <a:spcPts val="2400"/>
              </a:spcAft>
              <a:buClr>
                <a:srgbClr val="FFFF00"/>
              </a:buClr>
              <a:buFont typeface="Wingdings" pitchFamily="2" charset="2"/>
              <a:buChar char="ü"/>
            </a:pPr>
            <a:r>
              <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rPr>
              <a:t>Acquired a forcible entry training prop</a:t>
            </a:r>
            <a:endParaRPr lang="en-US" sz="32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2400"/>
              </a:spcAft>
              <a:buClr>
                <a:srgbClr val="FFFF00"/>
              </a:buClr>
              <a:buFont typeface="Wingdings" pitchFamily="2" charset="2"/>
              <a:buChar char="ü"/>
            </a:pPr>
            <a:r>
              <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rPr>
              <a:t>Completed</a:t>
            </a:r>
            <a:r>
              <a:rPr lang="en-US" sz="32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 an additional internal audit and reorganization of training records</a:t>
            </a:r>
          </a:p>
          <a:p>
            <a:pPr marL="457200" indent="-457200">
              <a:lnSpc>
                <a:spcPct val="120000"/>
              </a:lnSpc>
              <a:spcAft>
                <a:spcPts val="3000"/>
              </a:spcAft>
              <a:buClr>
                <a:srgbClr val="FFFF00"/>
              </a:buClr>
              <a:buFont typeface="Wingdings" pitchFamily="2" charset="2"/>
              <a:buChar char="ü"/>
            </a:pPr>
            <a:r>
              <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rPr>
              <a:t>Obtained Self-contained breathing apparatus </a:t>
            </a:r>
            <a:r>
              <a:rPr lang="en-US" sz="32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fit test machine  (</a:t>
            </a:r>
            <a:r>
              <a:rPr lang="en-US" sz="3200" dirty="0">
                <a:solidFill>
                  <a:srgbClr val="FFFF00"/>
                </a:solidFill>
                <a:effectLst/>
                <a:latin typeface="Lato" panose="020F0502020204030203" pitchFamily="34" charset="0"/>
                <a:ea typeface="Lato" panose="020F0502020204030203" pitchFamily="34" charset="0"/>
                <a:cs typeface="Lato" panose="020F0502020204030203" pitchFamily="34" charset="0"/>
              </a:rPr>
              <a:t>State Grant facilitated by Representative</a:t>
            </a:r>
            <a:br>
              <a:rPr lang="en-US" sz="3200" dirty="0">
                <a:solidFill>
                  <a:srgbClr val="FFFF00"/>
                </a:solidFill>
                <a:effectLst/>
                <a:latin typeface="Lato" panose="020F0502020204030203" pitchFamily="34" charset="0"/>
                <a:ea typeface="Lato" panose="020F0502020204030203" pitchFamily="34" charset="0"/>
                <a:cs typeface="Lato" panose="020F0502020204030203" pitchFamily="34" charset="0"/>
              </a:rPr>
            </a:br>
            <a:r>
              <a:rPr lang="en-US" sz="3200" dirty="0">
                <a:solidFill>
                  <a:srgbClr val="FFFF00"/>
                </a:solidFill>
                <a:effectLst/>
                <a:latin typeface="Lato" panose="020F0502020204030203" pitchFamily="34" charset="0"/>
                <a:ea typeface="Lato" panose="020F0502020204030203" pitchFamily="34" charset="0"/>
                <a:cs typeface="Lato" panose="020F0502020204030203" pitchFamily="34" charset="0"/>
              </a:rPr>
              <a:t>Joe Webster's Office)</a:t>
            </a:r>
          </a:p>
          <a:p>
            <a:pPr marL="457200" indent="-457200">
              <a:lnSpc>
                <a:spcPct val="120000"/>
              </a:lnSpc>
              <a:spcAft>
                <a:spcPts val="3000"/>
              </a:spcAft>
              <a:buClr>
                <a:srgbClr val="FFFF00"/>
              </a:buClr>
              <a:buFont typeface="Wingdings" pitchFamily="2" charset="2"/>
              <a:buChar char="ü"/>
            </a:pPr>
            <a:r>
              <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rPr>
              <a:t>Completed implementing the updated fire response procedures </a:t>
            </a:r>
            <a:r>
              <a:rPr lang="en-US" sz="32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(Alarm Boxes) for Lower Providence Township to comply with the locally and regionally adopted response procedures to include 5 Engine Companies and 2 Ladder Companies on every reported building fire.     </a:t>
            </a:r>
          </a:p>
          <a:p>
            <a:pPr marL="457200" indent="-457200">
              <a:lnSpc>
                <a:spcPct val="120000"/>
              </a:lnSpc>
              <a:spcAft>
                <a:spcPts val="1200"/>
              </a:spcAft>
              <a:buClr>
                <a:srgbClr val="FFFF00"/>
              </a:buClr>
              <a:buFont typeface="Wingdings" pitchFamily="2" charset="2"/>
              <a:buChar char="ü"/>
            </a:pPr>
            <a:r>
              <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rPr>
              <a:t>The Engine ordered in November 2022 is on track for delivery </a:t>
            </a:r>
            <a:r>
              <a:rPr lang="en-US" sz="32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in Spring 2025. </a:t>
            </a:r>
            <a:r>
              <a:rPr lang="en-US" sz="3200" dirty="0">
                <a:solidFill>
                  <a:srgbClr val="F3EC18"/>
                </a:solidFill>
                <a:effectLst/>
                <a:latin typeface="Lato" panose="020F0502020204030203" pitchFamily="34" charset="0"/>
                <a:ea typeface="Lato" panose="020F0502020204030203" pitchFamily="34" charset="0"/>
                <a:cs typeface="Lato" panose="020F0502020204030203" pitchFamily="34" charset="0"/>
              </a:rPr>
              <a:t>The final 2022 price is $785,370 ordered today would be $1.21M (2017 cost $517,000).</a:t>
            </a:r>
          </a:p>
        </p:txBody>
      </p:sp>
      <p:pic>
        <p:nvPicPr>
          <p:cNvPr id="4" name="Picture 3" descr="A yellow and green logo&#10;&#10;Description automatically generated">
            <a:extLst>
              <a:ext uri="{FF2B5EF4-FFF2-40B4-BE49-F238E27FC236}">
                <a16:creationId xmlns:a16="http://schemas.microsoft.com/office/drawing/2014/main" id="{B0AE9869-E408-C44A-3670-ED14988A55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83278" y="11331526"/>
            <a:ext cx="1966615" cy="1884017"/>
          </a:xfrm>
          <a:prstGeom prst="rect">
            <a:avLst/>
          </a:prstGeom>
        </p:spPr>
      </p:pic>
      <p:sp>
        <p:nvSpPr>
          <p:cNvPr id="2" name="Oval 1">
            <a:extLst>
              <a:ext uri="{FF2B5EF4-FFF2-40B4-BE49-F238E27FC236}">
                <a16:creationId xmlns:a16="http://schemas.microsoft.com/office/drawing/2014/main" id="{84B6599C-A65F-5CBA-5472-069CB4037A5A}"/>
              </a:ext>
            </a:extLst>
          </p:cNvPr>
          <p:cNvSpPr/>
          <p:nvPr/>
        </p:nvSpPr>
        <p:spPr>
          <a:xfrm rot="5155106">
            <a:off x="17471277" y="494218"/>
            <a:ext cx="6136090" cy="6120595"/>
          </a:xfrm>
          <a:prstGeom prst="ellipse">
            <a:avLst/>
          </a:prstGeom>
          <a:blipFill dpi="0" rotWithShape="1">
            <a:blip r:embed="rId4"/>
            <a:srcRect/>
            <a:stretch>
              <a:fillRect l="-17000" r="-17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3223470"/>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1"/>
          <p:cNvSpPr/>
          <p:nvPr/>
        </p:nvSpPr>
        <p:spPr>
          <a:xfrm flipH="1">
            <a:off x="0" y="946549"/>
            <a:ext cx="10439400" cy="1884017"/>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29" name="TextBox 28"/>
          <p:cNvSpPr txBox="1"/>
          <p:nvPr/>
        </p:nvSpPr>
        <p:spPr>
          <a:xfrm>
            <a:off x="1161144" y="1327549"/>
            <a:ext cx="7982856" cy="1169551"/>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Accomplishments</a:t>
            </a:r>
          </a:p>
        </p:txBody>
      </p:sp>
      <p:sp>
        <p:nvSpPr>
          <p:cNvPr id="3" name="Title 20">
            <a:extLst>
              <a:ext uri="{FF2B5EF4-FFF2-40B4-BE49-F238E27FC236}">
                <a16:creationId xmlns:a16="http://schemas.microsoft.com/office/drawing/2014/main" id="{8268F02E-8347-4D35-354B-0E1A06D7FEBB}"/>
              </a:ext>
            </a:extLst>
          </p:cNvPr>
          <p:cNvSpPr txBox="1">
            <a:spLocks/>
          </p:cNvSpPr>
          <p:nvPr/>
        </p:nvSpPr>
        <p:spPr bwMode="auto">
          <a:xfrm>
            <a:off x="1161144" y="3211566"/>
            <a:ext cx="11000693" cy="836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marL="457200" indent="-457200">
              <a:lnSpc>
                <a:spcPct val="130000"/>
              </a:lnSpc>
              <a:spcAft>
                <a:spcPts val="1800"/>
              </a:spcAft>
              <a:buClr>
                <a:srgbClr val="FFFF00"/>
              </a:buClr>
              <a:buFont typeface="Wingdings" pitchFamily="2" charset="2"/>
              <a:buChar char="ü"/>
            </a:pPr>
            <a:r>
              <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rPr>
              <a:t>Completed Firehouse renovations</a:t>
            </a:r>
          </a:p>
          <a:p>
            <a:pPr marL="457200" indent="-457200">
              <a:lnSpc>
                <a:spcPct val="130000"/>
              </a:lnSpc>
              <a:spcAft>
                <a:spcPts val="1800"/>
              </a:spcAft>
              <a:buClr>
                <a:srgbClr val="FFFF00"/>
              </a:buClr>
              <a:buFont typeface="Wingdings" pitchFamily="2" charset="2"/>
              <a:buChar char="ü"/>
            </a:pPr>
            <a:r>
              <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rPr>
              <a:t>Acquired new Utility Vehicle - </a:t>
            </a:r>
            <a:r>
              <a:rPr lang="en-US" sz="3200" dirty="0">
                <a:solidFill>
                  <a:srgbClr val="DDDCDC"/>
                </a:solidFill>
                <a:effectLst/>
                <a:latin typeface="Lato" panose="020F0502020204030203" pitchFamily="34" charset="0"/>
                <a:ea typeface="Lato" panose="020F0502020204030203" pitchFamily="34" charset="0"/>
                <a:cs typeface="Lato" panose="020F0502020204030203" pitchFamily="34" charset="0"/>
              </a:rPr>
              <a:t>2024 Chevrolet Silverado 2500HD - </a:t>
            </a:r>
            <a:r>
              <a:rPr lang="en-US" sz="3200" dirty="0">
                <a:solidFill>
                  <a:srgbClr val="FFFF00"/>
                </a:solidFill>
                <a:effectLst/>
                <a:latin typeface="Lato" panose="020F0502020204030203" pitchFamily="34" charset="0"/>
                <a:ea typeface="Lato" panose="020F0502020204030203" pitchFamily="34" charset="0"/>
                <a:cs typeface="Lato" panose="020F0502020204030203" pitchFamily="34" charset="0"/>
              </a:rPr>
              <a:t>State </a:t>
            </a:r>
            <a:r>
              <a:rPr lang="en-US" sz="3200" dirty="0">
                <a:solidFill>
                  <a:srgbClr val="F3EC18"/>
                </a:solidFill>
                <a:effectLst/>
                <a:latin typeface="Lato" panose="020F0502020204030203" pitchFamily="34" charset="0"/>
                <a:ea typeface="Lato" panose="020F0502020204030203" pitchFamily="34" charset="0"/>
                <a:cs typeface="Lato" panose="020F0502020204030203" pitchFamily="34" charset="0"/>
              </a:rPr>
              <a:t>Grant facilitated by Representative Joe Webster's Office</a:t>
            </a:r>
          </a:p>
          <a:p>
            <a:pPr marL="457200" indent="-457200">
              <a:lnSpc>
                <a:spcPct val="130000"/>
              </a:lnSpc>
              <a:spcAft>
                <a:spcPts val="1800"/>
              </a:spcAft>
              <a:buClr>
                <a:srgbClr val="FFFF00"/>
              </a:buClr>
              <a:buFont typeface="Wingdings" pitchFamily="2" charset="2"/>
              <a:buChar char="ü"/>
            </a:pPr>
            <a:r>
              <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rPr>
              <a:t>Acquired new Traffic Unit </a:t>
            </a:r>
            <a:r>
              <a:rPr lang="en-US" sz="3200" dirty="0">
                <a:solidFill>
                  <a:srgbClr val="DDDCDC"/>
                </a:solidFill>
                <a:effectLst/>
                <a:latin typeface="Lato" panose="020F0502020204030203" pitchFamily="34" charset="0"/>
                <a:ea typeface="Lato" panose="020F0502020204030203" pitchFamily="34" charset="0"/>
                <a:cs typeface="Lato" panose="020F0502020204030203" pitchFamily="34" charset="0"/>
              </a:rPr>
              <a:t>2023 Chevrolet</a:t>
            </a:r>
            <a:br>
              <a:rPr lang="en-US" sz="3200" dirty="0">
                <a:solidFill>
                  <a:srgbClr val="DDDCDC"/>
                </a:solidFill>
                <a:effectLst/>
                <a:latin typeface="Lato" panose="020F0502020204030203" pitchFamily="34" charset="0"/>
                <a:ea typeface="Lato" panose="020F0502020204030203" pitchFamily="34" charset="0"/>
                <a:cs typeface="Lato" panose="020F0502020204030203" pitchFamily="34" charset="0"/>
              </a:rPr>
            </a:br>
            <a:r>
              <a:rPr lang="en-US" sz="3200" dirty="0">
                <a:solidFill>
                  <a:srgbClr val="DDDCDC"/>
                </a:solidFill>
                <a:effectLst/>
                <a:latin typeface="Lato" panose="020F0502020204030203" pitchFamily="34" charset="0"/>
                <a:ea typeface="Lato" panose="020F0502020204030203" pitchFamily="34" charset="0"/>
                <a:cs typeface="Lato" panose="020F0502020204030203" pitchFamily="34" charset="0"/>
              </a:rPr>
              <a:t>Silverado 3500 HD </a:t>
            </a:r>
          </a:p>
          <a:p>
            <a:pPr marL="457200" indent="-457200">
              <a:lnSpc>
                <a:spcPct val="130000"/>
              </a:lnSpc>
              <a:spcAft>
                <a:spcPts val="1800"/>
              </a:spcAft>
              <a:buClr>
                <a:srgbClr val="FFFF00"/>
              </a:buClr>
              <a:buFont typeface="Wingdings" pitchFamily="2" charset="2"/>
              <a:buChar char="ü"/>
            </a:pPr>
            <a:r>
              <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rPr>
              <a:t>Acquired a forcible entry training prop</a:t>
            </a:r>
          </a:p>
          <a:p>
            <a:pPr marL="457200" indent="-457200">
              <a:lnSpc>
                <a:spcPct val="130000"/>
              </a:lnSpc>
              <a:spcAft>
                <a:spcPts val="1800"/>
              </a:spcAft>
              <a:buClr>
                <a:srgbClr val="FFFF00"/>
              </a:buClr>
              <a:buFont typeface="Wingdings" pitchFamily="2" charset="2"/>
              <a:buChar char="ü"/>
            </a:pPr>
            <a:r>
              <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rPr>
              <a:t>Received Assistance to Firefighter Grant</a:t>
            </a:r>
            <a:br>
              <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rPr>
            </a:br>
            <a:r>
              <a:rPr lang="en-US" sz="3200" dirty="0">
                <a:solidFill>
                  <a:srgbClr val="DDDCDC"/>
                </a:solidFill>
                <a:effectLst/>
                <a:latin typeface="Lato" panose="020F0502020204030203" pitchFamily="34" charset="0"/>
                <a:ea typeface="Lato" panose="020F0502020204030203" pitchFamily="34" charset="0"/>
                <a:cs typeface="Lato" panose="020F0502020204030203" pitchFamily="34" charset="0"/>
              </a:rPr>
              <a:t>for</a:t>
            </a:r>
            <a:r>
              <a:rPr lang="en-US" sz="3200" dirty="0">
                <a:solidFill>
                  <a:srgbClr val="DDDCDC"/>
                </a:solidFill>
                <a:latin typeface="Lato" panose="020F0502020204030203" pitchFamily="34" charset="0"/>
                <a:ea typeface="Lato" panose="020F0502020204030203" pitchFamily="34" charset="0"/>
                <a:cs typeface="Lato" panose="020F0502020204030203" pitchFamily="34" charset="0"/>
              </a:rPr>
              <a:t> </a:t>
            </a:r>
            <a:r>
              <a:rPr lang="en-US" sz="3200" dirty="0">
                <a:solidFill>
                  <a:srgbClr val="F3EC18"/>
                </a:solidFill>
                <a:effectLst/>
                <a:latin typeface="Lato" panose="020F0502020204030203" pitchFamily="34" charset="0"/>
                <a:ea typeface="Lato" panose="020F0502020204030203" pitchFamily="34" charset="0"/>
                <a:cs typeface="Lato" panose="020F0502020204030203" pitchFamily="34" charset="0"/>
              </a:rPr>
              <a:t>$280,000 </a:t>
            </a:r>
            <a:r>
              <a:rPr lang="en-US" sz="3200" dirty="0">
                <a:solidFill>
                  <a:srgbClr val="DDDCDC"/>
                </a:solidFill>
                <a:effectLst/>
                <a:latin typeface="Lato" panose="020F0502020204030203" pitchFamily="34" charset="0"/>
                <a:ea typeface="Lato" panose="020F0502020204030203" pitchFamily="34" charset="0"/>
                <a:cs typeface="Lato" panose="020F0502020204030203" pitchFamily="34" charset="0"/>
              </a:rPr>
              <a:t>for new SCBA</a:t>
            </a:r>
          </a:p>
          <a:p>
            <a:pPr marL="457200" indent="-457200">
              <a:lnSpc>
                <a:spcPct val="130000"/>
              </a:lnSpc>
              <a:spcAft>
                <a:spcPts val="1800"/>
              </a:spcAft>
              <a:buClr>
                <a:srgbClr val="FFFF00"/>
              </a:buClr>
              <a:buFont typeface="Wingdings" pitchFamily="2" charset="2"/>
              <a:buChar char="ü"/>
            </a:pP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Create and adopted </a:t>
            </a:r>
            <a:r>
              <a:rPr lang="en-US" sz="3200" dirty="0">
                <a:solidFill>
                  <a:srgbClr val="DDDCDC"/>
                </a:solidFill>
                <a:latin typeface="Lato" panose="020F0502020204030203" pitchFamily="34" charset="0"/>
                <a:ea typeface="Lato" panose="020F0502020204030203" pitchFamily="34" charset="0"/>
                <a:cs typeface="Lato" panose="020F0502020204030203" pitchFamily="34" charset="0"/>
              </a:rPr>
              <a:t>additional Regional Operating Procedures</a:t>
            </a:r>
            <a:r>
              <a:rPr lang="en-US" sz="3200" dirty="0">
                <a:solidFill>
                  <a:srgbClr val="DDDCDC"/>
                </a:solidFill>
                <a:effectLst/>
                <a:latin typeface="Lato" panose="020F0502020204030203" pitchFamily="34" charset="0"/>
                <a:ea typeface="Lato" panose="020F0502020204030203" pitchFamily="34" charset="0"/>
                <a:cs typeface="Lato" panose="020F0502020204030203" pitchFamily="34" charset="0"/>
              </a:rPr>
              <a:t> </a:t>
            </a:r>
          </a:p>
        </p:txBody>
      </p:sp>
      <p:pic>
        <p:nvPicPr>
          <p:cNvPr id="4" name="Picture 3" descr="A yellow and green logo&#10;&#10;Description automatically generated">
            <a:extLst>
              <a:ext uri="{FF2B5EF4-FFF2-40B4-BE49-F238E27FC236}">
                <a16:creationId xmlns:a16="http://schemas.microsoft.com/office/drawing/2014/main" id="{B0AE9869-E408-C44A-3670-ED14988A55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83278" y="11331526"/>
            <a:ext cx="1966615" cy="1884017"/>
          </a:xfrm>
          <a:prstGeom prst="rect">
            <a:avLst/>
          </a:prstGeom>
        </p:spPr>
      </p:pic>
      <p:sp>
        <p:nvSpPr>
          <p:cNvPr id="2" name="Oval 1">
            <a:extLst>
              <a:ext uri="{FF2B5EF4-FFF2-40B4-BE49-F238E27FC236}">
                <a16:creationId xmlns:a16="http://schemas.microsoft.com/office/drawing/2014/main" id="{31E63FF6-2EC2-50B4-4BDB-CF8DEDCF6EEB}"/>
              </a:ext>
            </a:extLst>
          </p:cNvPr>
          <p:cNvSpPr/>
          <p:nvPr/>
        </p:nvSpPr>
        <p:spPr>
          <a:xfrm>
            <a:off x="10819443" y="4095438"/>
            <a:ext cx="6187289" cy="6171665"/>
          </a:xfrm>
          <a:prstGeom prst="ellipse">
            <a:avLst/>
          </a:prstGeom>
          <a:blipFill dpi="0" rotWithShape="1">
            <a:blip r:embed="rId4"/>
            <a:srcRect/>
            <a:stretch>
              <a:fillRect l="-17000"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BF8F2F38-3F89-7978-B011-A90405404A88}"/>
              </a:ext>
            </a:extLst>
          </p:cNvPr>
          <p:cNvSpPr/>
          <p:nvPr/>
        </p:nvSpPr>
        <p:spPr>
          <a:xfrm>
            <a:off x="15662653" y="737405"/>
            <a:ext cx="7987240" cy="7967071"/>
          </a:xfrm>
          <a:prstGeom prst="ellipse">
            <a:avLst/>
          </a:prstGeom>
          <a:blipFill dpi="0" rotWithShape="1">
            <a:blip r:embed="rId5"/>
            <a:srcRect/>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06E9F874-8A64-81CD-BA91-96E9DF685DE0}"/>
              </a:ext>
            </a:extLst>
          </p:cNvPr>
          <p:cNvSpPr/>
          <p:nvPr/>
        </p:nvSpPr>
        <p:spPr>
          <a:xfrm>
            <a:off x="15300961" y="7897143"/>
            <a:ext cx="4751918" cy="4739919"/>
          </a:xfrm>
          <a:prstGeom prst="ellipse">
            <a:avLst/>
          </a:prstGeom>
          <a:blipFill dpi="0" rotWithShape="1">
            <a:blip r:embed="rId6"/>
            <a:srcRect/>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41434827"/>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7595D-2AF6-C5B5-6147-CBB26B1F05B6}"/>
            </a:ext>
          </a:extLst>
        </p:cNvPr>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F7EED5BB-E623-A9AC-AD87-7FC3387B05A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32" b="1132"/>
          <a:stretch/>
        </p:blipFill>
        <p:spPr>
          <a:xfrm>
            <a:off x="14013573" y="1026603"/>
            <a:ext cx="8949704" cy="11662793"/>
          </a:xfrm>
        </p:spPr>
      </p:pic>
      <p:pic>
        <p:nvPicPr>
          <p:cNvPr id="2" name="Picture 1" descr="A yellow and green logo&#10;&#10;Description automatically generated">
            <a:extLst>
              <a:ext uri="{FF2B5EF4-FFF2-40B4-BE49-F238E27FC236}">
                <a16:creationId xmlns:a16="http://schemas.microsoft.com/office/drawing/2014/main" id="{D635F912-1E8F-AF57-6281-F0AA363488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83278" y="11331526"/>
            <a:ext cx="1966615" cy="1884017"/>
          </a:xfrm>
          <a:prstGeom prst="rect">
            <a:avLst/>
          </a:prstGeom>
        </p:spPr>
      </p:pic>
      <p:sp>
        <p:nvSpPr>
          <p:cNvPr id="8" name="Title 20">
            <a:extLst>
              <a:ext uri="{FF2B5EF4-FFF2-40B4-BE49-F238E27FC236}">
                <a16:creationId xmlns:a16="http://schemas.microsoft.com/office/drawing/2014/main" id="{9DE70497-E99D-AF70-C05F-023B9ED00D45}"/>
              </a:ext>
            </a:extLst>
          </p:cNvPr>
          <p:cNvSpPr txBox="1">
            <a:spLocks/>
          </p:cNvSpPr>
          <p:nvPr/>
        </p:nvSpPr>
        <p:spPr bwMode="auto">
          <a:xfrm>
            <a:off x="1360398" y="4196687"/>
            <a:ext cx="11949446" cy="823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nSpc>
                <a:spcPct val="130000"/>
              </a:lnSpc>
              <a:spcAft>
                <a:spcPts val="1200"/>
              </a:spcAft>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Made up of Fire Companies and/or Fire Departments</a:t>
            </a:r>
            <a:b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b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representing the following 9 municipalities incorporating</a:t>
            </a:r>
            <a:b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b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4 municipal fire departments and 22 volunteer fire companies.</a:t>
            </a:r>
          </a:p>
          <a:p>
            <a:pPr>
              <a:lnSpc>
                <a:spcPct val="130000"/>
              </a:lnSpc>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Lower Providence Township, Norristown Borough,</a:t>
            </a:r>
          </a:p>
          <a:p>
            <a:pPr>
              <a:lnSpc>
                <a:spcPct val="130000"/>
              </a:lnSpc>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Upper Merion Township, East Norriton Township, West Norriton (2024)</a:t>
            </a:r>
          </a:p>
          <a:p>
            <a:pPr>
              <a:lnSpc>
                <a:spcPct val="130000"/>
              </a:lnSpc>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Bridgeport Borough, Plymouth Township, Conshohocken Borough and</a:t>
            </a:r>
          </a:p>
          <a:p>
            <a:pPr>
              <a:lnSpc>
                <a:spcPct val="130000"/>
              </a:lnSpc>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Lower Merion Township</a:t>
            </a:r>
          </a:p>
          <a:p>
            <a:pPr>
              <a:lnSpc>
                <a:spcPct val="130000"/>
              </a:lnSpc>
            </a:pPr>
            <a:endPar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3EC18"/>
              </a:buClr>
              <a:buFont typeface="Courier New" panose="02070309020205020404" pitchFamily="49" charset="0"/>
              <a:buChar char="o"/>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Revised the existing Low Rise Structure Fire Response Policy</a:t>
            </a:r>
          </a:p>
          <a:p>
            <a:pPr marL="457200" indent="-457200">
              <a:lnSpc>
                <a:spcPct val="130000"/>
              </a:lnSpc>
              <a:spcAft>
                <a:spcPts val="1200"/>
              </a:spcAft>
              <a:buClr>
                <a:srgbClr val="F3EC18"/>
              </a:buClr>
              <a:buFont typeface="Courier New" panose="02070309020205020404" pitchFamily="49" charset="0"/>
              <a:buChar char="o"/>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Created Incident Command Aid Policy</a:t>
            </a:r>
          </a:p>
          <a:p>
            <a:pPr marL="457200" indent="-457200">
              <a:lnSpc>
                <a:spcPct val="130000"/>
              </a:lnSpc>
              <a:spcAft>
                <a:spcPts val="1200"/>
              </a:spcAft>
              <a:buClr>
                <a:srgbClr val="F3EC18"/>
              </a:buClr>
              <a:buFont typeface="Courier New" panose="02070309020205020404" pitchFamily="49" charset="0"/>
              <a:buChar char="o"/>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Created Tanker Operations Guide</a:t>
            </a:r>
          </a:p>
          <a:p>
            <a:pPr marL="457200" indent="-457200">
              <a:lnSpc>
                <a:spcPct val="130000"/>
              </a:lnSpc>
              <a:spcAft>
                <a:spcPts val="1200"/>
              </a:spcAft>
              <a:buClr>
                <a:srgbClr val="F3EC18"/>
              </a:buClr>
              <a:buFont typeface="Courier New" panose="02070309020205020404" pitchFamily="49" charset="0"/>
              <a:buChar char="o"/>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Created Fireground Communication Guideline</a:t>
            </a:r>
          </a:p>
          <a:p>
            <a:pPr marL="457200" indent="-457200">
              <a:lnSpc>
                <a:spcPct val="130000"/>
              </a:lnSpc>
              <a:spcAft>
                <a:spcPts val="1200"/>
              </a:spcAft>
              <a:buClr>
                <a:srgbClr val="F3EC18"/>
              </a:buClr>
              <a:buFont typeface="Courier New" panose="02070309020205020404" pitchFamily="49" charset="0"/>
              <a:buChar char="o"/>
            </a:pPr>
            <a:r>
              <a:rPr lang="en-US" sz="2800"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Created Regional MAYDAY Guideline</a:t>
            </a:r>
            <a:endPar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endParaRPr>
          </a:p>
        </p:txBody>
      </p:sp>
      <p:sp>
        <p:nvSpPr>
          <p:cNvPr id="9" name="Rectangle 41">
            <a:extLst>
              <a:ext uri="{FF2B5EF4-FFF2-40B4-BE49-F238E27FC236}">
                <a16:creationId xmlns:a16="http://schemas.microsoft.com/office/drawing/2014/main" id="{2CFF11AD-1CFC-D35E-224B-168B8585E5E2}"/>
              </a:ext>
            </a:extLst>
          </p:cNvPr>
          <p:cNvSpPr/>
          <p:nvPr/>
        </p:nvSpPr>
        <p:spPr>
          <a:xfrm flipH="1">
            <a:off x="0" y="900006"/>
            <a:ext cx="12314238" cy="2761595"/>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10" name="TextBox 9">
            <a:extLst>
              <a:ext uri="{FF2B5EF4-FFF2-40B4-BE49-F238E27FC236}">
                <a16:creationId xmlns:a16="http://schemas.microsoft.com/office/drawing/2014/main" id="{814C53DD-A948-AF0E-C945-27BE7208B751}"/>
              </a:ext>
            </a:extLst>
          </p:cNvPr>
          <p:cNvSpPr txBox="1"/>
          <p:nvPr/>
        </p:nvSpPr>
        <p:spPr>
          <a:xfrm>
            <a:off x="1355392" y="1157420"/>
            <a:ext cx="10163484" cy="2246769"/>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Regional Operations Committee Highlights</a:t>
            </a:r>
          </a:p>
        </p:txBody>
      </p:sp>
    </p:spTree>
    <p:extLst>
      <p:ext uri="{BB962C8B-B14F-4D97-AF65-F5344CB8AC3E}">
        <p14:creationId xmlns:p14="http://schemas.microsoft.com/office/powerpoint/2010/main" val="1747245268"/>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B46D9C-9A3C-C71D-53CF-0E555B8FD172}"/>
              </a:ext>
            </a:extLst>
          </p:cNvPr>
          <p:cNvPicPr>
            <a:picLocks noChangeAspect="1"/>
          </p:cNvPicPr>
          <p:nvPr/>
        </p:nvPicPr>
        <p:blipFill>
          <a:blip r:embed="rId3">
            <a:extLst>
              <a:ext uri="{28A0092B-C50C-407E-A947-70E740481C1C}">
                <a14:useLocalDpi xmlns:a14="http://schemas.microsoft.com/office/drawing/2010/main" val="0"/>
              </a:ext>
            </a:extLst>
          </a:blip>
          <a:srcRect t="12407" b="12407"/>
          <a:stretch/>
        </p:blipFill>
        <p:spPr>
          <a:xfrm>
            <a:off x="-1" y="1"/>
            <a:ext cx="24323675" cy="13716000"/>
          </a:xfrm>
          <a:prstGeom prst="rect">
            <a:avLst/>
          </a:prstGeom>
        </p:spPr>
      </p:pic>
      <p:sp>
        <p:nvSpPr>
          <p:cNvPr id="7" name="Rectangle 41"/>
          <p:cNvSpPr/>
          <p:nvPr/>
        </p:nvSpPr>
        <p:spPr>
          <a:xfrm flipH="1">
            <a:off x="26987" y="914401"/>
            <a:ext cx="17545050" cy="2793368"/>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8" name="TextBox 7"/>
          <p:cNvSpPr txBox="1"/>
          <p:nvPr/>
        </p:nvSpPr>
        <p:spPr>
          <a:xfrm>
            <a:off x="1341437" y="1372862"/>
            <a:ext cx="13944600" cy="1908215"/>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New Apparatus - Traffic 53</a:t>
            </a:r>
          </a:p>
          <a:p>
            <a:r>
              <a:rPr lang="en-US" sz="4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2023 Chevrolet Silverado 3500HD </a:t>
            </a:r>
            <a:r>
              <a:rPr lang="en-US" sz="4800" dirty="0">
                <a:solidFill>
                  <a:srgbClr val="FFFF00"/>
                </a:solidFill>
                <a:latin typeface="Lato" panose="020F0502020204030203" pitchFamily="34" charset="0"/>
                <a:ea typeface="Lato" panose="020F0502020204030203" pitchFamily="34" charset="0"/>
                <a:cs typeface="Lato" panose="020F0502020204030203" pitchFamily="34" charset="0"/>
              </a:rPr>
              <a:t>$112,927 Cost</a:t>
            </a:r>
            <a:endParaRPr lang="en-US" sz="4800" b="1" dirty="0">
              <a:solidFill>
                <a:schemeClr val="bg1"/>
              </a:solidFill>
              <a:latin typeface="Lato Black" charset="0"/>
              <a:ea typeface="Lato Black" charset="0"/>
              <a:cs typeface="Lato Black" charset="0"/>
            </a:endParaRPr>
          </a:p>
        </p:txBody>
      </p:sp>
      <p:pic>
        <p:nvPicPr>
          <p:cNvPr id="6" name="Picture 5" descr="A yellow and green logo&#10;&#10;Description automatically generated">
            <a:extLst>
              <a:ext uri="{FF2B5EF4-FFF2-40B4-BE49-F238E27FC236}">
                <a16:creationId xmlns:a16="http://schemas.microsoft.com/office/drawing/2014/main" id="{6C8750DE-41E1-943A-F12A-FE51AB9185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83278" y="11331526"/>
            <a:ext cx="1966615" cy="1884017"/>
          </a:xfrm>
          <a:prstGeom prst="rect">
            <a:avLst/>
          </a:prstGeom>
        </p:spPr>
      </p:pic>
    </p:spTree>
    <p:extLst>
      <p:ext uri="{BB962C8B-B14F-4D97-AF65-F5344CB8AC3E}">
        <p14:creationId xmlns:p14="http://schemas.microsoft.com/office/powerpoint/2010/main" val="3277941327"/>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truck parked in a parking lot&#10;&#10;Description automatically generated">
            <a:extLst>
              <a:ext uri="{FF2B5EF4-FFF2-40B4-BE49-F238E27FC236}">
                <a16:creationId xmlns:a16="http://schemas.microsoft.com/office/drawing/2014/main" id="{743B151A-F38B-A6BA-7842-9654FA8B7DA2}"/>
              </a:ext>
            </a:extLst>
          </p:cNvPr>
          <p:cNvPicPr>
            <a:picLocks noChangeAspect="1"/>
          </p:cNvPicPr>
          <p:nvPr/>
        </p:nvPicPr>
        <p:blipFill rotWithShape="1">
          <a:blip r:embed="rId3">
            <a:extLst>
              <a:ext uri="{28A0092B-C50C-407E-A947-70E740481C1C}">
                <a14:useLocalDpi xmlns:a14="http://schemas.microsoft.com/office/drawing/2010/main" val="0"/>
              </a:ext>
            </a:extLst>
          </a:blip>
          <a:srcRect t="12365" b="12365"/>
          <a:stretch/>
        </p:blipFill>
        <p:spPr>
          <a:xfrm>
            <a:off x="0" y="-1"/>
            <a:ext cx="24296687" cy="13716001"/>
          </a:xfrm>
          <a:prstGeom prst="rect">
            <a:avLst/>
          </a:prstGeom>
        </p:spPr>
      </p:pic>
      <p:sp>
        <p:nvSpPr>
          <p:cNvPr id="7" name="Rectangle 41"/>
          <p:cNvSpPr/>
          <p:nvPr/>
        </p:nvSpPr>
        <p:spPr>
          <a:xfrm flipH="1">
            <a:off x="26987" y="946173"/>
            <a:ext cx="17011650" cy="2761595"/>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8" name="TextBox 7"/>
          <p:cNvSpPr txBox="1"/>
          <p:nvPr/>
        </p:nvSpPr>
        <p:spPr>
          <a:xfrm>
            <a:off x="1341437" y="1372862"/>
            <a:ext cx="13792200" cy="1908215"/>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New Apparatus - Utility 53</a:t>
            </a:r>
          </a:p>
          <a:p>
            <a:r>
              <a:rPr lang="en-US" sz="4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2025 Chevrolet 2500 Silverado, </a:t>
            </a:r>
            <a:r>
              <a:rPr lang="en-US" sz="4800" dirty="0">
                <a:solidFill>
                  <a:srgbClr val="F3EC18"/>
                </a:solidFill>
                <a:effectLst/>
                <a:latin typeface="Lato" panose="020F0502020204030203" pitchFamily="34" charset="0"/>
                <a:ea typeface="Lato" panose="020F0502020204030203" pitchFamily="34" charset="0"/>
                <a:cs typeface="Lato" panose="020F0502020204030203" pitchFamily="34" charset="0"/>
              </a:rPr>
              <a:t>$100,000 Grant</a:t>
            </a:r>
            <a:endParaRPr lang="en-US" sz="4800" b="1" dirty="0">
              <a:solidFill>
                <a:srgbClr val="F3EC18"/>
              </a:solidFill>
              <a:latin typeface="Lato Black" charset="0"/>
              <a:ea typeface="Lato Black" charset="0"/>
              <a:cs typeface="Lato Black" charset="0"/>
            </a:endParaRPr>
          </a:p>
        </p:txBody>
      </p:sp>
      <p:sp>
        <p:nvSpPr>
          <p:cNvPr id="2" name="Rectangle 1">
            <a:extLst>
              <a:ext uri="{FF2B5EF4-FFF2-40B4-BE49-F238E27FC236}">
                <a16:creationId xmlns:a16="http://schemas.microsoft.com/office/drawing/2014/main" id="{FC332079-77F7-D67E-3D57-16B8CFC8632D}"/>
              </a:ext>
            </a:extLst>
          </p:cNvPr>
          <p:cNvSpPr/>
          <p:nvPr/>
        </p:nvSpPr>
        <p:spPr>
          <a:xfrm>
            <a:off x="-116152" y="12585026"/>
            <a:ext cx="24439827" cy="1163630"/>
          </a:xfrm>
          <a:prstGeom prst="rect">
            <a:avLst/>
          </a:prstGeom>
          <a:solidFill>
            <a:srgbClr val="F3EC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yellow and green logo&#10;&#10;Description automatically generated">
            <a:extLst>
              <a:ext uri="{FF2B5EF4-FFF2-40B4-BE49-F238E27FC236}">
                <a16:creationId xmlns:a16="http://schemas.microsoft.com/office/drawing/2014/main" id="{6C8750DE-41E1-943A-F12A-FE51AB9185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83278" y="11331526"/>
            <a:ext cx="1966615" cy="1884017"/>
          </a:xfrm>
          <a:prstGeom prst="rect">
            <a:avLst/>
          </a:prstGeom>
        </p:spPr>
      </p:pic>
      <p:sp>
        <p:nvSpPr>
          <p:cNvPr id="4" name="Title 20">
            <a:extLst>
              <a:ext uri="{FF2B5EF4-FFF2-40B4-BE49-F238E27FC236}">
                <a16:creationId xmlns:a16="http://schemas.microsoft.com/office/drawing/2014/main" id="{2AA53AAB-04E8-D536-7216-91928275958A}"/>
              </a:ext>
            </a:extLst>
          </p:cNvPr>
          <p:cNvSpPr txBox="1">
            <a:spLocks/>
          </p:cNvSpPr>
          <p:nvPr/>
        </p:nvSpPr>
        <p:spPr bwMode="auto">
          <a:xfrm>
            <a:off x="-334963" y="12608458"/>
            <a:ext cx="23088600" cy="88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gn="ctr">
              <a:lnSpc>
                <a:spcPct val="130000"/>
              </a:lnSpc>
              <a:spcAft>
                <a:spcPts val="1200"/>
              </a:spcAft>
              <a:buClr>
                <a:srgbClr val="FFFF00"/>
              </a:buClr>
            </a:pPr>
            <a:r>
              <a:rPr lang="en-US" sz="3600" b="1" dirty="0">
                <a:solidFill>
                  <a:srgbClr val="272727"/>
                </a:solidFill>
                <a:effectLst/>
                <a:latin typeface="Lato" panose="020F0502020204030203" pitchFamily="34" charset="0"/>
                <a:ea typeface="Lato" panose="020F0502020204030203" pitchFamily="34" charset="0"/>
                <a:cs typeface="Lato" panose="020F0502020204030203" pitchFamily="34" charset="0"/>
              </a:rPr>
              <a:t>Grant was facilitated through State Representative Joe Webster's Office</a:t>
            </a:r>
          </a:p>
        </p:txBody>
      </p:sp>
    </p:spTree>
    <p:extLst>
      <p:ext uri="{BB962C8B-B14F-4D97-AF65-F5344CB8AC3E}">
        <p14:creationId xmlns:p14="http://schemas.microsoft.com/office/powerpoint/2010/main" val="4248766717"/>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1"/>
          <p:cNvSpPr/>
          <p:nvPr/>
        </p:nvSpPr>
        <p:spPr>
          <a:xfrm flipH="1">
            <a:off x="-106199" y="1105998"/>
            <a:ext cx="11658436" cy="2503324"/>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11" name="Title 20">
            <a:extLst>
              <a:ext uri="{FF2B5EF4-FFF2-40B4-BE49-F238E27FC236}">
                <a16:creationId xmlns:a16="http://schemas.microsoft.com/office/drawing/2014/main" id="{0CEB3869-3641-9555-AAC9-46DE8C134C46}"/>
              </a:ext>
            </a:extLst>
          </p:cNvPr>
          <p:cNvSpPr txBox="1">
            <a:spLocks/>
          </p:cNvSpPr>
          <p:nvPr/>
        </p:nvSpPr>
        <p:spPr bwMode="auto">
          <a:xfrm>
            <a:off x="4465637" y="1995124"/>
            <a:ext cx="24323675" cy="972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numCol="1"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gn="ctr">
              <a:spcAft>
                <a:spcPts val="1200"/>
              </a:spcAft>
              <a:buClr>
                <a:srgbClr val="FFFF00"/>
              </a:buClr>
            </a:pPr>
            <a:r>
              <a:rPr lang="en-US" sz="7200" b="1" dirty="0">
                <a:solidFill>
                  <a:schemeClr val="bg1"/>
                </a:solidFill>
                <a:effectLst/>
                <a:latin typeface="Lato" panose="020F0502020204030203" pitchFamily="34" charset="0"/>
                <a:ea typeface="Lato" panose="020F0502020204030203" pitchFamily="34" charset="0"/>
                <a:cs typeface="Lato" panose="020F0502020204030203" pitchFamily="34" charset="0"/>
              </a:rPr>
              <a:t>James Lentz</a:t>
            </a:r>
            <a:br>
              <a:rPr lang="en-US" sz="7200" b="1" dirty="0">
                <a:solidFill>
                  <a:schemeClr val="bg1"/>
                </a:solidFill>
                <a:effectLst/>
                <a:latin typeface="Lato" panose="020F0502020204030203" pitchFamily="34" charset="0"/>
                <a:ea typeface="Lato" panose="020F0502020204030203" pitchFamily="34" charset="0"/>
                <a:cs typeface="Lato" panose="020F0502020204030203" pitchFamily="34" charset="0"/>
              </a:rPr>
            </a:br>
            <a:r>
              <a:rPr lang="en-US" sz="7200" i="1" dirty="0">
                <a:solidFill>
                  <a:srgbClr val="DDDCDC"/>
                </a:solidFill>
                <a:effectLst/>
                <a:latin typeface="Lato" panose="020F0502020204030203" pitchFamily="34" charset="0"/>
                <a:ea typeface="Lato" panose="020F0502020204030203" pitchFamily="34" charset="0"/>
                <a:cs typeface="Lato" panose="020F0502020204030203" pitchFamily="34" charset="0"/>
              </a:rPr>
              <a:t>Fire Chief       </a:t>
            </a:r>
          </a:p>
          <a:p>
            <a:pPr algn="ctr">
              <a:spcAft>
                <a:spcPts val="1200"/>
              </a:spcAft>
              <a:buClr>
                <a:srgbClr val="FFFF00"/>
              </a:buClr>
            </a:pPr>
            <a:endParaRPr lang="en-US" sz="72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algn="ctr">
              <a:spcAft>
                <a:spcPts val="1200"/>
              </a:spcAft>
              <a:buClr>
                <a:srgbClr val="FFFF00"/>
              </a:buClr>
            </a:pPr>
            <a:r>
              <a:rPr lang="en-US" sz="7200" b="1" dirty="0">
                <a:solidFill>
                  <a:schemeClr val="bg1"/>
                </a:solidFill>
                <a:effectLst/>
                <a:latin typeface="Lato" panose="020F0502020204030203" pitchFamily="34" charset="0"/>
                <a:ea typeface="Lato" panose="020F0502020204030203" pitchFamily="34" charset="0"/>
                <a:cs typeface="Lato" panose="020F0502020204030203" pitchFamily="34" charset="0"/>
              </a:rPr>
              <a:t>Dan Furman</a:t>
            </a:r>
            <a:br>
              <a:rPr lang="en-US" sz="7200" b="1" dirty="0">
                <a:solidFill>
                  <a:schemeClr val="bg1"/>
                </a:solidFill>
                <a:effectLst/>
                <a:latin typeface="Lato" panose="020F0502020204030203" pitchFamily="34" charset="0"/>
                <a:ea typeface="Lato" panose="020F0502020204030203" pitchFamily="34" charset="0"/>
                <a:cs typeface="Lato" panose="020F0502020204030203" pitchFamily="34" charset="0"/>
              </a:rPr>
            </a:br>
            <a:r>
              <a:rPr lang="en-US" sz="7200" i="1" dirty="0">
                <a:solidFill>
                  <a:srgbClr val="DDDCDC"/>
                </a:solidFill>
                <a:effectLst/>
                <a:latin typeface="Lato" panose="020F0502020204030203" pitchFamily="34" charset="0"/>
                <a:ea typeface="Lato" panose="020F0502020204030203" pitchFamily="34" charset="0"/>
                <a:cs typeface="Lato" panose="020F0502020204030203" pitchFamily="34" charset="0"/>
              </a:rPr>
              <a:t>President</a:t>
            </a:r>
            <a:r>
              <a:rPr lang="en-US" sz="7200" b="1" i="1"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n-US" sz="7200" b="1" dirty="0">
                <a:solidFill>
                  <a:schemeClr val="bg1"/>
                </a:solidFill>
                <a:effectLst/>
                <a:latin typeface="Lato" panose="020F0502020204030203" pitchFamily="34" charset="0"/>
                <a:ea typeface="Lato" panose="020F0502020204030203" pitchFamily="34" charset="0"/>
                <a:cs typeface="Lato" panose="020F0502020204030203" pitchFamily="34" charset="0"/>
              </a:rPr>
              <a:t>      </a:t>
            </a:r>
          </a:p>
          <a:p>
            <a:pPr algn="ctr">
              <a:spcAft>
                <a:spcPts val="1200"/>
              </a:spcAft>
              <a:buClr>
                <a:srgbClr val="FFFF00"/>
              </a:buClr>
            </a:pPr>
            <a:endParaRPr lang="en-US" sz="72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algn="ctr">
              <a:spcAft>
                <a:spcPts val="1200"/>
              </a:spcAft>
              <a:buClr>
                <a:srgbClr val="FFFF00"/>
              </a:buClr>
            </a:pPr>
            <a:r>
              <a:rPr lang="en-US" sz="7200" b="1" dirty="0">
                <a:solidFill>
                  <a:schemeClr val="bg1"/>
                </a:solidFill>
                <a:effectLst/>
                <a:latin typeface="Lato" panose="020F0502020204030203" pitchFamily="34" charset="0"/>
                <a:ea typeface="Lato" panose="020F0502020204030203" pitchFamily="34" charset="0"/>
                <a:cs typeface="Lato" panose="020F0502020204030203" pitchFamily="34" charset="0"/>
              </a:rPr>
              <a:t>Alex Davis</a:t>
            </a:r>
            <a:br>
              <a:rPr lang="en-US" sz="7200" b="1" dirty="0">
                <a:solidFill>
                  <a:schemeClr val="bg1"/>
                </a:solidFill>
                <a:effectLst/>
                <a:latin typeface="Lato" panose="020F0502020204030203" pitchFamily="34" charset="0"/>
                <a:ea typeface="Lato" panose="020F0502020204030203" pitchFamily="34" charset="0"/>
                <a:cs typeface="Lato" panose="020F0502020204030203" pitchFamily="34" charset="0"/>
              </a:rPr>
            </a:br>
            <a:r>
              <a:rPr lang="en-US" sz="7200" i="1" dirty="0">
                <a:solidFill>
                  <a:srgbClr val="DDDCDC"/>
                </a:solidFill>
                <a:effectLst/>
                <a:latin typeface="Lato" panose="020F0502020204030203" pitchFamily="34" charset="0"/>
                <a:ea typeface="Lato" panose="020F0502020204030203" pitchFamily="34" charset="0"/>
                <a:cs typeface="Lato" panose="020F0502020204030203" pitchFamily="34" charset="0"/>
              </a:rPr>
              <a:t>Battalion Chief</a:t>
            </a:r>
          </a:p>
        </p:txBody>
      </p:sp>
      <p:sp>
        <p:nvSpPr>
          <p:cNvPr id="13" name="TextBox 12">
            <a:extLst>
              <a:ext uri="{FF2B5EF4-FFF2-40B4-BE49-F238E27FC236}">
                <a16:creationId xmlns:a16="http://schemas.microsoft.com/office/drawing/2014/main" id="{A97880D8-C3F0-70C2-871E-EE85DD9CE7D1}"/>
              </a:ext>
            </a:extLst>
          </p:cNvPr>
          <p:cNvSpPr txBox="1"/>
          <p:nvPr/>
        </p:nvSpPr>
        <p:spPr>
          <a:xfrm>
            <a:off x="1676400" y="1634385"/>
            <a:ext cx="7403418" cy="1446550"/>
          </a:xfrm>
          <a:prstGeom prst="rect">
            <a:avLst/>
          </a:prstGeom>
          <a:noFill/>
        </p:spPr>
        <p:txBody>
          <a:bodyPr wrap="square" rtlCol="0">
            <a:spAutoFit/>
          </a:bodyPr>
          <a:lstStyle/>
          <a:p>
            <a:r>
              <a:rPr lang="en-US" sz="8800" b="1" dirty="0">
                <a:solidFill>
                  <a:schemeClr val="bg1"/>
                </a:solidFill>
                <a:latin typeface="Lato Black" charset="0"/>
                <a:ea typeface="Lato Black" charset="0"/>
                <a:cs typeface="Lato Black" charset="0"/>
              </a:rPr>
              <a:t>Who We Are</a:t>
            </a:r>
          </a:p>
        </p:txBody>
      </p:sp>
      <p:pic>
        <p:nvPicPr>
          <p:cNvPr id="16" name="Picture 15" descr="A yellow and green logo&#10;&#10;Description automatically generated">
            <a:extLst>
              <a:ext uri="{FF2B5EF4-FFF2-40B4-BE49-F238E27FC236}">
                <a16:creationId xmlns:a16="http://schemas.microsoft.com/office/drawing/2014/main" id="{6C060B31-433B-9758-765A-02AC304BE4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5837" y="5638800"/>
            <a:ext cx="5830674" cy="5585786"/>
          </a:xfrm>
          <a:prstGeom prst="rect">
            <a:avLst/>
          </a:prstGeom>
        </p:spPr>
      </p:pic>
      <p:cxnSp>
        <p:nvCxnSpPr>
          <p:cNvPr id="9" name="Straight Connector 8">
            <a:extLst>
              <a:ext uri="{FF2B5EF4-FFF2-40B4-BE49-F238E27FC236}">
                <a16:creationId xmlns:a16="http://schemas.microsoft.com/office/drawing/2014/main" id="{8353073B-757F-881F-0946-CAEFE41C950F}"/>
              </a:ext>
            </a:extLst>
          </p:cNvPr>
          <p:cNvCxnSpPr>
            <a:cxnSpLocks/>
          </p:cNvCxnSpPr>
          <p:nvPr/>
        </p:nvCxnSpPr>
        <p:spPr>
          <a:xfrm>
            <a:off x="14989174" y="5107000"/>
            <a:ext cx="3276600" cy="0"/>
          </a:xfrm>
          <a:prstGeom prst="line">
            <a:avLst/>
          </a:prstGeom>
          <a:ln w="57150">
            <a:solidFill>
              <a:srgbClr val="F3EC18"/>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FC8F26F-5054-5858-3534-F68DA0ACB20D}"/>
              </a:ext>
            </a:extLst>
          </p:cNvPr>
          <p:cNvCxnSpPr>
            <a:cxnSpLocks/>
          </p:cNvCxnSpPr>
          <p:nvPr/>
        </p:nvCxnSpPr>
        <p:spPr>
          <a:xfrm>
            <a:off x="14989174" y="8688400"/>
            <a:ext cx="3276600" cy="0"/>
          </a:xfrm>
          <a:prstGeom prst="line">
            <a:avLst/>
          </a:prstGeom>
          <a:ln w="57150">
            <a:solidFill>
              <a:srgbClr val="F3EC1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060236"/>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A10F564C-18DD-D7DC-4F04-4476EE8B5FC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025" r="15025"/>
          <a:stretch/>
        </p:blipFill>
        <p:spPr>
          <a:xfrm>
            <a:off x="2" y="304799"/>
            <a:ext cx="9799635" cy="10545949"/>
          </a:xfrm>
        </p:spPr>
      </p:pic>
      <p:sp>
        <p:nvSpPr>
          <p:cNvPr id="3" name="Rectangle 41">
            <a:extLst>
              <a:ext uri="{FF2B5EF4-FFF2-40B4-BE49-F238E27FC236}">
                <a16:creationId xmlns:a16="http://schemas.microsoft.com/office/drawing/2014/main" id="{5CA93FAC-0B64-631E-C5E8-7A9CD9537AFD}"/>
              </a:ext>
            </a:extLst>
          </p:cNvPr>
          <p:cNvSpPr/>
          <p:nvPr/>
        </p:nvSpPr>
        <p:spPr>
          <a:xfrm>
            <a:off x="11250469" y="1447800"/>
            <a:ext cx="13073203" cy="2158195"/>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6" name="Title 20">
            <a:extLst>
              <a:ext uri="{FF2B5EF4-FFF2-40B4-BE49-F238E27FC236}">
                <a16:creationId xmlns:a16="http://schemas.microsoft.com/office/drawing/2014/main" id="{1235F89C-B4E0-ECBD-E675-514A87606EA5}"/>
              </a:ext>
            </a:extLst>
          </p:cNvPr>
          <p:cNvSpPr txBox="1">
            <a:spLocks/>
          </p:cNvSpPr>
          <p:nvPr/>
        </p:nvSpPr>
        <p:spPr bwMode="auto">
          <a:xfrm>
            <a:off x="13212578" y="3886232"/>
            <a:ext cx="10152854" cy="367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nSpc>
                <a:spcPct val="130000"/>
              </a:lnSpc>
              <a:spcAft>
                <a:spcPts val="1200"/>
              </a:spcAft>
              <a:buClr>
                <a:srgbClr val="FFFF00"/>
              </a:buClr>
            </a:pPr>
            <a:r>
              <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rPr>
              <a:t>Brought in </a:t>
            </a: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47</a:t>
            </a:r>
            <a:r>
              <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rPr>
              <a:t> new members</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33 Firefighter Candidates</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6 Fire Police Candidates</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8 Contributing (Administrative) </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Of those a Total of 32 new members have been retained </a:t>
            </a:r>
          </a:p>
        </p:txBody>
      </p:sp>
      <p:sp>
        <p:nvSpPr>
          <p:cNvPr id="7" name="TextBox 6">
            <a:extLst>
              <a:ext uri="{FF2B5EF4-FFF2-40B4-BE49-F238E27FC236}">
                <a16:creationId xmlns:a16="http://schemas.microsoft.com/office/drawing/2014/main" id="{39B1E629-C4D3-78FC-584A-66C8CE4857B3}"/>
              </a:ext>
            </a:extLst>
          </p:cNvPr>
          <p:cNvSpPr txBox="1"/>
          <p:nvPr/>
        </p:nvSpPr>
        <p:spPr>
          <a:xfrm>
            <a:off x="13216237" y="1941290"/>
            <a:ext cx="9414795" cy="1169551"/>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Recruitment</a:t>
            </a:r>
          </a:p>
        </p:txBody>
      </p:sp>
      <p:sp>
        <p:nvSpPr>
          <p:cNvPr id="10" name="Title 20">
            <a:extLst>
              <a:ext uri="{FF2B5EF4-FFF2-40B4-BE49-F238E27FC236}">
                <a16:creationId xmlns:a16="http://schemas.microsoft.com/office/drawing/2014/main" id="{07A36C60-188F-570E-B52E-3CF154E0888E}"/>
              </a:ext>
            </a:extLst>
          </p:cNvPr>
          <p:cNvSpPr txBox="1">
            <a:spLocks/>
          </p:cNvSpPr>
          <p:nvPr/>
        </p:nvSpPr>
        <p:spPr bwMode="auto">
          <a:xfrm>
            <a:off x="13203751" y="7879365"/>
            <a:ext cx="10152854" cy="4422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nSpc>
                <a:spcPct val="130000"/>
              </a:lnSpc>
              <a:spcAft>
                <a:spcPts val="1200"/>
              </a:spcAft>
              <a:buClr>
                <a:srgbClr val="FFFF00"/>
              </a:buClr>
            </a:pP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R</a:t>
            </a:r>
            <a:r>
              <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rPr>
              <a:t>ecruitment Activities</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9th Grade Career Expo (2) 2023/2024</a:t>
            </a:r>
          </a:p>
          <a:p>
            <a:pPr marL="457200" indent="-457200">
              <a:lnSpc>
                <a:spcPct val="130000"/>
              </a:lnSpc>
              <a:spcAft>
                <a:spcPts val="18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Methacton High School Career Day (4) </a:t>
            </a:r>
          </a:p>
          <a:p>
            <a:pPr marL="457200" indent="-457200">
              <a:spcAft>
                <a:spcPts val="18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Methacton High School Recruitment Assembly 2023</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Recruitment Day’s at the fire stations (3) 2023/2024 </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Arcola Middle School STEAM Day (2024) </a:t>
            </a:r>
          </a:p>
        </p:txBody>
      </p:sp>
      <p:pic>
        <p:nvPicPr>
          <p:cNvPr id="4" name="Picture 3" descr="A yellow and green logo&#10;&#10;Description automatically generated">
            <a:extLst>
              <a:ext uri="{FF2B5EF4-FFF2-40B4-BE49-F238E27FC236}">
                <a16:creationId xmlns:a16="http://schemas.microsoft.com/office/drawing/2014/main" id="{645430FE-B4F7-3D6F-DB04-E81DA1EC6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83278" y="11331526"/>
            <a:ext cx="1966615" cy="1884017"/>
          </a:xfrm>
          <a:prstGeom prst="rect">
            <a:avLst/>
          </a:prstGeom>
        </p:spPr>
      </p:pic>
      <p:sp>
        <p:nvSpPr>
          <p:cNvPr id="2" name="Oval 1">
            <a:extLst>
              <a:ext uri="{FF2B5EF4-FFF2-40B4-BE49-F238E27FC236}">
                <a16:creationId xmlns:a16="http://schemas.microsoft.com/office/drawing/2014/main" id="{6796A339-E6AE-01ED-4459-6BDEF313AF11}"/>
              </a:ext>
            </a:extLst>
          </p:cNvPr>
          <p:cNvSpPr/>
          <p:nvPr/>
        </p:nvSpPr>
        <p:spPr>
          <a:xfrm>
            <a:off x="5684837" y="6495110"/>
            <a:ext cx="6035040" cy="6019800"/>
          </a:xfrm>
          <a:prstGeom prst="ellipse">
            <a:avLst/>
          </a:prstGeom>
          <a:blipFill>
            <a:blip r:embed="rId5"/>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788428"/>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9855A-7350-4286-A291-682B6FEC0C87}"/>
            </a:ext>
          </a:extLst>
        </p:cNvPr>
        <p:cNvGrpSpPr/>
        <p:nvPr/>
      </p:nvGrpSpPr>
      <p:grpSpPr>
        <a:xfrm>
          <a:off x="0" y="0"/>
          <a:ext cx="0" cy="0"/>
          <a:chOff x="0" y="0"/>
          <a:chExt cx="0" cy="0"/>
        </a:xfrm>
      </p:grpSpPr>
      <p:sp>
        <p:nvSpPr>
          <p:cNvPr id="7" name="Rectangle 41">
            <a:extLst>
              <a:ext uri="{FF2B5EF4-FFF2-40B4-BE49-F238E27FC236}">
                <a16:creationId xmlns:a16="http://schemas.microsoft.com/office/drawing/2014/main" id="{F42FB214-A3C3-ADE1-DAFD-330D6B33B23C}"/>
              </a:ext>
            </a:extLst>
          </p:cNvPr>
          <p:cNvSpPr/>
          <p:nvPr/>
        </p:nvSpPr>
        <p:spPr>
          <a:xfrm flipH="1">
            <a:off x="-487363" y="736485"/>
            <a:ext cx="10432762" cy="2082915"/>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 name="connsiteX0" fmla="*/ 0 w 13792518"/>
              <a:gd name="connsiteY0" fmla="*/ 0 h 4105896"/>
              <a:gd name="connsiteX1" fmla="*/ 13792518 w 13792518"/>
              <a:gd name="connsiteY1" fmla="*/ 45720 h 4105896"/>
              <a:gd name="connsiteX2" fmla="*/ 13792518 w 13792518"/>
              <a:gd name="connsiteY2" fmla="*/ 4062978 h 4105896"/>
              <a:gd name="connsiteX3" fmla="*/ 1065025 w 13792518"/>
              <a:gd name="connsiteY3" fmla="*/ 4105896 h 4105896"/>
              <a:gd name="connsiteX4" fmla="*/ 0 w 13792518"/>
              <a:gd name="connsiteY4" fmla="*/ 0 h 410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105896">
                <a:moveTo>
                  <a:pt x="0" y="0"/>
                </a:moveTo>
                <a:lnTo>
                  <a:pt x="13792518" y="45720"/>
                </a:lnTo>
                <a:lnTo>
                  <a:pt x="13792518" y="4062978"/>
                </a:lnTo>
                <a:lnTo>
                  <a:pt x="1065025" y="4105896"/>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8" name="TextBox 7">
            <a:extLst>
              <a:ext uri="{FF2B5EF4-FFF2-40B4-BE49-F238E27FC236}">
                <a16:creationId xmlns:a16="http://schemas.microsoft.com/office/drawing/2014/main" id="{0D71D92D-D823-4761-C474-8A2009ABDD2E}"/>
              </a:ext>
            </a:extLst>
          </p:cNvPr>
          <p:cNvSpPr txBox="1"/>
          <p:nvPr/>
        </p:nvSpPr>
        <p:spPr>
          <a:xfrm>
            <a:off x="1355392" y="1182282"/>
            <a:ext cx="7225046" cy="1169551"/>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Active Roster</a:t>
            </a:r>
          </a:p>
        </p:txBody>
      </p:sp>
      <p:pic>
        <p:nvPicPr>
          <p:cNvPr id="11" name="Picture 10" descr="A yellow and green logo&#10;&#10;Description automatically generated">
            <a:extLst>
              <a:ext uri="{FF2B5EF4-FFF2-40B4-BE49-F238E27FC236}">
                <a16:creationId xmlns:a16="http://schemas.microsoft.com/office/drawing/2014/main" id="{F66316A8-20B2-FA41-842C-8BDF858AE9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83278" y="11331526"/>
            <a:ext cx="1966615" cy="1884017"/>
          </a:xfrm>
          <a:prstGeom prst="rect">
            <a:avLst/>
          </a:prstGeom>
        </p:spPr>
      </p:pic>
      <p:graphicFrame>
        <p:nvGraphicFramePr>
          <p:cNvPr id="3" name="Chart 2">
            <a:extLst>
              <a:ext uri="{FF2B5EF4-FFF2-40B4-BE49-F238E27FC236}">
                <a16:creationId xmlns:a16="http://schemas.microsoft.com/office/drawing/2014/main" id="{4769FF49-CDA6-6A65-C2A1-0ED907050228}"/>
              </a:ext>
            </a:extLst>
          </p:cNvPr>
          <p:cNvGraphicFramePr>
            <a:graphicFrameLocks/>
          </p:cNvGraphicFramePr>
          <p:nvPr>
            <p:extLst>
              <p:ext uri="{D42A27DB-BD31-4B8C-83A1-F6EECF244321}">
                <p14:modId xmlns:p14="http://schemas.microsoft.com/office/powerpoint/2010/main" val="1868051949"/>
              </p:ext>
            </p:extLst>
          </p:nvPr>
        </p:nvGraphicFramePr>
        <p:xfrm>
          <a:off x="4770437" y="3429000"/>
          <a:ext cx="14782800" cy="88696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12363507"/>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1D4E12C-E943-5C2C-BB62-3771FCAB34EE}"/>
              </a:ext>
            </a:extLst>
          </p:cNvPr>
          <p:cNvSpPr txBox="1">
            <a:spLocks/>
          </p:cNvSpPr>
          <p:nvPr/>
        </p:nvSpPr>
        <p:spPr>
          <a:xfrm>
            <a:off x="1672252" y="685800"/>
            <a:ext cx="20979170" cy="1127837"/>
          </a:xfrm>
          <a:prstGeom prst="rect">
            <a:avLst/>
          </a:prstGeom>
        </p:spPr>
        <p:txBody>
          <a:bodyPr vert="horz" lIns="182428" tIns="91214" rIns="182428" bIns="91214"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971"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Committed Staffing – History</a:t>
            </a:r>
          </a:p>
        </p:txBody>
      </p:sp>
      <p:graphicFrame>
        <p:nvGraphicFramePr>
          <p:cNvPr id="5" name="Diagram 4">
            <a:extLst>
              <a:ext uri="{FF2B5EF4-FFF2-40B4-BE49-F238E27FC236}">
                <a16:creationId xmlns:a16="http://schemas.microsoft.com/office/drawing/2014/main" id="{AF7BA9AE-DB75-7495-5077-2D538446AE3A}"/>
              </a:ext>
            </a:extLst>
          </p:cNvPr>
          <p:cNvGraphicFramePr/>
          <p:nvPr>
            <p:extLst>
              <p:ext uri="{D42A27DB-BD31-4B8C-83A1-F6EECF244321}">
                <p14:modId xmlns:p14="http://schemas.microsoft.com/office/powerpoint/2010/main" val="4240905523"/>
              </p:ext>
            </p:extLst>
          </p:nvPr>
        </p:nvGraphicFramePr>
        <p:xfrm>
          <a:off x="960138" y="2263652"/>
          <a:ext cx="22259363" cy="5415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Connector 6">
            <a:extLst>
              <a:ext uri="{FF2B5EF4-FFF2-40B4-BE49-F238E27FC236}">
                <a16:creationId xmlns:a16="http://schemas.microsoft.com/office/drawing/2014/main" id="{765ABF44-9826-E0BC-715E-E0ADDF0AF400}"/>
              </a:ext>
            </a:extLst>
          </p:cNvPr>
          <p:cNvCxnSpPr/>
          <p:nvPr/>
        </p:nvCxnSpPr>
        <p:spPr>
          <a:xfrm flipV="1">
            <a:off x="2920441" y="2748565"/>
            <a:ext cx="0" cy="1424214"/>
          </a:xfrm>
          <a:prstGeom prst="line">
            <a:avLst/>
          </a:prstGeom>
          <a:ln>
            <a:tailEnd type="ova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47FFBA45-FA40-C6A4-9C50-C4FA777C10A1}"/>
              </a:ext>
            </a:extLst>
          </p:cNvPr>
          <p:cNvSpPr txBox="1"/>
          <p:nvPr/>
        </p:nvSpPr>
        <p:spPr>
          <a:xfrm>
            <a:off x="1900087" y="1951627"/>
            <a:ext cx="1973701" cy="460767"/>
          </a:xfrm>
          <a:prstGeom prst="rect">
            <a:avLst/>
          </a:prstGeom>
          <a:noFill/>
        </p:spPr>
        <p:txBody>
          <a:bodyPr wrap="square" rtlCol="0">
            <a:spAutoFit/>
          </a:bodyPr>
          <a:lstStyle/>
          <a:p>
            <a:pPr algn="ctr"/>
            <a:r>
              <a:rPr lang="en-US" sz="2394" dirty="0">
                <a:solidFill>
                  <a:schemeClr val="bg1"/>
                </a:solidFill>
                <a:latin typeface="Lato" panose="020F0502020204030203" pitchFamily="34" charset="0"/>
                <a:ea typeface="Lato" panose="020F0502020204030203" pitchFamily="34" charset="0"/>
                <a:cs typeface="Lato" panose="020F0502020204030203" pitchFamily="34" charset="0"/>
              </a:rPr>
              <a:t>1945 - 2020</a:t>
            </a:r>
          </a:p>
        </p:txBody>
      </p:sp>
      <p:cxnSp>
        <p:nvCxnSpPr>
          <p:cNvPr id="9" name="Straight Connector 8">
            <a:extLst>
              <a:ext uri="{FF2B5EF4-FFF2-40B4-BE49-F238E27FC236}">
                <a16:creationId xmlns:a16="http://schemas.microsoft.com/office/drawing/2014/main" id="{D3E3FC3D-5E3C-9B34-52BB-32FFD7B2D955}"/>
              </a:ext>
            </a:extLst>
          </p:cNvPr>
          <p:cNvCxnSpPr>
            <a:cxnSpLocks/>
          </p:cNvCxnSpPr>
          <p:nvPr/>
        </p:nvCxnSpPr>
        <p:spPr>
          <a:xfrm>
            <a:off x="6456976" y="5677006"/>
            <a:ext cx="0" cy="1680255"/>
          </a:xfrm>
          <a:prstGeom prst="line">
            <a:avLst/>
          </a:prstGeom>
          <a:ln>
            <a:tailEnd type="ova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D478959-4036-9359-88E4-FAB0184ABD37}"/>
              </a:ext>
            </a:extLst>
          </p:cNvPr>
          <p:cNvSpPr txBox="1"/>
          <p:nvPr/>
        </p:nvSpPr>
        <p:spPr>
          <a:xfrm>
            <a:off x="5266302" y="7549291"/>
            <a:ext cx="2303158" cy="460767"/>
          </a:xfrm>
          <a:prstGeom prst="rect">
            <a:avLst/>
          </a:prstGeom>
          <a:noFill/>
        </p:spPr>
        <p:txBody>
          <a:bodyPr wrap="square" rtlCol="0">
            <a:spAutoFit/>
          </a:bodyPr>
          <a:lstStyle/>
          <a:p>
            <a:pPr algn="ctr"/>
            <a:r>
              <a:rPr lang="en-US" sz="2394" dirty="0">
                <a:solidFill>
                  <a:schemeClr val="bg1"/>
                </a:solidFill>
                <a:latin typeface="Lato" panose="020F0502020204030203" pitchFamily="34" charset="0"/>
                <a:ea typeface="Lato" panose="020F0502020204030203" pitchFamily="34" charset="0"/>
                <a:cs typeface="Lato" panose="020F0502020204030203" pitchFamily="34" charset="0"/>
              </a:rPr>
              <a:t>October 2020</a:t>
            </a:r>
          </a:p>
        </p:txBody>
      </p:sp>
      <p:cxnSp>
        <p:nvCxnSpPr>
          <p:cNvPr id="12" name="Straight Connector 11">
            <a:extLst>
              <a:ext uri="{FF2B5EF4-FFF2-40B4-BE49-F238E27FC236}">
                <a16:creationId xmlns:a16="http://schemas.microsoft.com/office/drawing/2014/main" id="{837D2B97-C8CC-E1BF-E053-5C8401661F10}"/>
              </a:ext>
            </a:extLst>
          </p:cNvPr>
          <p:cNvCxnSpPr/>
          <p:nvPr/>
        </p:nvCxnSpPr>
        <p:spPr>
          <a:xfrm flipV="1">
            <a:off x="10137529" y="2748565"/>
            <a:ext cx="0" cy="1424214"/>
          </a:xfrm>
          <a:prstGeom prst="line">
            <a:avLst/>
          </a:prstGeom>
          <a:ln>
            <a:tailEnd type="ova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6605C881-23F7-10C2-11B0-5C9738E4FD14}"/>
              </a:ext>
            </a:extLst>
          </p:cNvPr>
          <p:cNvSpPr txBox="1"/>
          <p:nvPr/>
        </p:nvSpPr>
        <p:spPr>
          <a:xfrm>
            <a:off x="9114703" y="1951627"/>
            <a:ext cx="2046530" cy="460767"/>
          </a:xfrm>
          <a:prstGeom prst="rect">
            <a:avLst/>
          </a:prstGeom>
          <a:noFill/>
        </p:spPr>
        <p:txBody>
          <a:bodyPr wrap="square" rtlCol="0">
            <a:spAutoFit/>
          </a:bodyPr>
          <a:lstStyle/>
          <a:p>
            <a:pPr algn="ctr"/>
            <a:r>
              <a:rPr lang="en-US" sz="2394" dirty="0">
                <a:solidFill>
                  <a:schemeClr val="bg1"/>
                </a:solidFill>
                <a:latin typeface="Lato" panose="020F0502020204030203" pitchFamily="34" charset="0"/>
                <a:ea typeface="Lato" panose="020F0502020204030203" pitchFamily="34" charset="0"/>
                <a:cs typeface="Lato" panose="020F0502020204030203" pitchFamily="34" charset="0"/>
              </a:rPr>
              <a:t>Spring 2021</a:t>
            </a:r>
          </a:p>
        </p:txBody>
      </p:sp>
      <p:cxnSp>
        <p:nvCxnSpPr>
          <p:cNvPr id="14" name="Straight Connector 13">
            <a:extLst>
              <a:ext uri="{FF2B5EF4-FFF2-40B4-BE49-F238E27FC236}">
                <a16:creationId xmlns:a16="http://schemas.microsoft.com/office/drawing/2014/main" id="{81C91901-826B-E1F2-61E3-16266B2D02C4}"/>
              </a:ext>
            </a:extLst>
          </p:cNvPr>
          <p:cNvCxnSpPr>
            <a:cxnSpLocks/>
          </p:cNvCxnSpPr>
          <p:nvPr/>
        </p:nvCxnSpPr>
        <p:spPr>
          <a:xfrm>
            <a:off x="13690069" y="5677006"/>
            <a:ext cx="0" cy="1680255"/>
          </a:xfrm>
          <a:prstGeom prst="line">
            <a:avLst/>
          </a:prstGeom>
          <a:ln>
            <a:tailEnd type="ova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6875B95B-ABAC-3D56-2AE7-065596A1A717}"/>
              </a:ext>
            </a:extLst>
          </p:cNvPr>
          <p:cNvSpPr txBox="1"/>
          <p:nvPr/>
        </p:nvSpPr>
        <p:spPr>
          <a:xfrm>
            <a:off x="10925827" y="7549291"/>
            <a:ext cx="5413334" cy="460767"/>
          </a:xfrm>
          <a:prstGeom prst="rect">
            <a:avLst/>
          </a:prstGeom>
          <a:noFill/>
        </p:spPr>
        <p:txBody>
          <a:bodyPr wrap="square" rtlCol="0">
            <a:spAutoFit/>
          </a:bodyPr>
          <a:lstStyle/>
          <a:p>
            <a:pPr algn="ctr"/>
            <a:r>
              <a:rPr lang="en-US" sz="2394" dirty="0">
                <a:solidFill>
                  <a:schemeClr val="bg1"/>
                </a:solidFill>
                <a:latin typeface="Lato" panose="020F0502020204030203" pitchFamily="34" charset="0"/>
                <a:ea typeface="Lato" panose="020F0502020204030203" pitchFamily="34" charset="0"/>
                <a:cs typeface="Lato" panose="020F0502020204030203" pitchFamily="34" charset="0"/>
              </a:rPr>
              <a:t>January 2022</a:t>
            </a:r>
          </a:p>
        </p:txBody>
      </p:sp>
      <p:cxnSp>
        <p:nvCxnSpPr>
          <p:cNvPr id="16" name="Straight Connector 15">
            <a:extLst>
              <a:ext uri="{FF2B5EF4-FFF2-40B4-BE49-F238E27FC236}">
                <a16:creationId xmlns:a16="http://schemas.microsoft.com/office/drawing/2014/main" id="{29C8BDD5-D63D-78A7-2B11-8D8ABE4BD1BC}"/>
              </a:ext>
            </a:extLst>
          </p:cNvPr>
          <p:cNvCxnSpPr/>
          <p:nvPr/>
        </p:nvCxnSpPr>
        <p:spPr>
          <a:xfrm flipV="1">
            <a:off x="17424976" y="2748565"/>
            <a:ext cx="0" cy="1424214"/>
          </a:xfrm>
          <a:prstGeom prst="line">
            <a:avLst/>
          </a:prstGeom>
          <a:ln>
            <a:tailEnd type="ova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6F590034-B1FE-AF2A-1ECF-41F35D0F3DF0}"/>
              </a:ext>
            </a:extLst>
          </p:cNvPr>
          <p:cNvSpPr txBox="1"/>
          <p:nvPr/>
        </p:nvSpPr>
        <p:spPr>
          <a:xfrm>
            <a:off x="16041729" y="1951627"/>
            <a:ext cx="2795900" cy="460767"/>
          </a:xfrm>
          <a:prstGeom prst="rect">
            <a:avLst/>
          </a:prstGeom>
          <a:noFill/>
        </p:spPr>
        <p:txBody>
          <a:bodyPr wrap="square" rtlCol="0">
            <a:spAutoFit/>
          </a:bodyPr>
          <a:lstStyle/>
          <a:p>
            <a:pPr algn="ctr"/>
            <a:r>
              <a:rPr lang="en-US" sz="2394" dirty="0">
                <a:solidFill>
                  <a:schemeClr val="bg1"/>
                </a:solidFill>
                <a:latin typeface="Lato" panose="020F0502020204030203" pitchFamily="34" charset="0"/>
                <a:ea typeface="Lato" panose="020F0502020204030203" pitchFamily="34" charset="0"/>
                <a:cs typeface="Lato" panose="020F0502020204030203" pitchFamily="34" charset="0"/>
              </a:rPr>
              <a:t>Summer2022</a:t>
            </a:r>
          </a:p>
        </p:txBody>
      </p:sp>
      <p:cxnSp>
        <p:nvCxnSpPr>
          <p:cNvPr id="18" name="Straight Connector 17">
            <a:extLst>
              <a:ext uri="{FF2B5EF4-FFF2-40B4-BE49-F238E27FC236}">
                <a16:creationId xmlns:a16="http://schemas.microsoft.com/office/drawing/2014/main" id="{B1AE8806-5F68-ACD2-FCAC-B82C3A489E72}"/>
              </a:ext>
            </a:extLst>
          </p:cNvPr>
          <p:cNvCxnSpPr>
            <a:cxnSpLocks/>
          </p:cNvCxnSpPr>
          <p:nvPr/>
        </p:nvCxnSpPr>
        <p:spPr>
          <a:xfrm>
            <a:off x="21083185" y="5677006"/>
            <a:ext cx="0" cy="1680255"/>
          </a:xfrm>
          <a:prstGeom prst="line">
            <a:avLst/>
          </a:prstGeom>
          <a:ln>
            <a:tailEnd type="ova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D3E7623-AE13-72A0-5031-171B0AC5CC9C}"/>
              </a:ext>
            </a:extLst>
          </p:cNvPr>
          <p:cNvSpPr txBox="1"/>
          <p:nvPr/>
        </p:nvSpPr>
        <p:spPr>
          <a:xfrm>
            <a:off x="19353186" y="7396871"/>
            <a:ext cx="3504485" cy="460767"/>
          </a:xfrm>
          <a:prstGeom prst="rect">
            <a:avLst/>
          </a:prstGeom>
          <a:noFill/>
        </p:spPr>
        <p:txBody>
          <a:bodyPr wrap="square" rtlCol="0">
            <a:spAutoFit/>
          </a:bodyPr>
          <a:lstStyle/>
          <a:p>
            <a:pPr algn="ctr"/>
            <a:r>
              <a:rPr lang="en-US" sz="2394" dirty="0">
                <a:solidFill>
                  <a:schemeClr val="bg1"/>
                </a:solidFill>
                <a:latin typeface="Lato" panose="020F0502020204030203" pitchFamily="34" charset="0"/>
                <a:ea typeface="Lato" panose="020F0502020204030203" pitchFamily="34" charset="0"/>
                <a:cs typeface="Lato" panose="020F0502020204030203" pitchFamily="34" charset="0"/>
              </a:rPr>
              <a:t>October 2024</a:t>
            </a:r>
          </a:p>
        </p:txBody>
      </p:sp>
      <p:sp>
        <p:nvSpPr>
          <p:cNvPr id="20" name="TextBox 19">
            <a:extLst>
              <a:ext uri="{FF2B5EF4-FFF2-40B4-BE49-F238E27FC236}">
                <a16:creationId xmlns:a16="http://schemas.microsoft.com/office/drawing/2014/main" id="{278140EC-5A6F-8D28-AF5C-1CD163308489}"/>
              </a:ext>
            </a:extLst>
          </p:cNvPr>
          <p:cNvSpPr txBox="1"/>
          <p:nvPr/>
        </p:nvSpPr>
        <p:spPr>
          <a:xfrm>
            <a:off x="980220" y="8582776"/>
            <a:ext cx="7665255" cy="4676024"/>
          </a:xfrm>
          <a:prstGeom prst="rect">
            <a:avLst/>
          </a:prstGeom>
          <a:noFill/>
        </p:spPr>
        <p:txBody>
          <a:bodyPr wrap="square">
            <a:spAutoFit/>
          </a:bodyPr>
          <a:lstStyle/>
          <a:p>
            <a:pPr>
              <a:spcAft>
                <a:spcPts val="1200"/>
              </a:spcAft>
            </a:pPr>
            <a:r>
              <a:rPr lang="en-US" sz="2793" b="1" dirty="0">
                <a:solidFill>
                  <a:schemeClr val="bg1"/>
                </a:solidFill>
                <a:latin typeface="Lato" panose="020F0502020204030203" pitchFamily="34" charset="0"/>
                <a:ea typeface="Lato" panose="020F0502020204030203" pitchFamily="34" charset="0"/>
                <a:cs typeface="Lato" panose="020F0502020204030203" pitchFamily="34" charset="0"/>
              </a:rPr>
              <a:t>Driving Forces</a:t>
            </a:r>
          </a:p>
          <a:p>
            <a:pPr marL="570100" indent="-570100">
              <a:spcAft>
                <a:spcPts val="1200"/>
              </a:spcAft>
              <a:buClr>
                <a:srgbClr val="F3EC18"/>
              </a:buClr>
              <a:buFont typeface="Courier New" panose="02070309020205020404" pitchFamily="49" charset="0"/>
              <a:buChar char="o"/>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Decline in volunteerism in conflict with increasing demands on our Fire Department</a:t>
            </a:r>
          </a:p>
          <a:p>
            <a:pPr marL="570100" indent="-570100">
              <a:spcAft>
                <a:spcPts val="1200"/>
              </a:spcAft>
              <a:buClr>
                <a:srgbClr val="F3EC18"/>
              </a:buClr>
              <a:buFont typeface="Courier New" panose="02070309020205020404" pitchFamily="49" charset="0"/>
              <a:buChar char="o"/>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Moral obligation to the residents and visitors of Lower Providence Township and surrounding communities</a:t>
            </a:r>
          </a:p>
          <a:p>
            <a:pPr marL="570100" indent="-570100">
              <a:spcAft>
                <a:spcPts val="1200"/>
              </a:spcAft>
              <a:buClr>
                <a:srgbClr val="F3EC18"/>
              </a:buClr>
              <a:buFont typeface="Courier New" panose="02070309020205020404" pitchFamily="49" charset="0"/>
              <a:buChar char="o"/>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Desire to be a progressive regional leader</a:t>
            </a:r>
          </a:p>
          <a:p>
            <a:pPr marL="570100" indent="-570100">
              <a:spcAft>
                <a:spcPts val="1200"/>
              </a:spcAft>
              <a:buClr>
                <a:srgbClr val="F3EC18"/>
              </a:buClr>
              <a:buFont typeface="Courier New" panose="02070309020205020404" pitchFamily="49" charset="0"/>
              <a:buChar char="o"/>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Reliance on regional mutual aid and a desire to deliver on our obligations to the system</a:t>
            </a:r>
          </a:p>
          <a:p>
            <a:pPr marL="570100" indent="-570100">
              <a:spcAft>
                <a:spcPts val="1200"/>
              </a:spcAft>
              <a:buFont typeface="Arial" panose="020B0604020202020204" pitchFamily="34" charset="0"/>
              <a:buChar char="•"/>
            </a:pPr>
            <a:endParaRPr lang="en-US" sz="2793"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1" name="TextBox 20">
            <a:extLst>
              <a:ext uri="{FF2B5EF4-FFF2-40B4-BE49-F238E27FC236}">
                <a16:creationId xmlns:a16="http://schemas.microsoft.com/office/drawing/2014/main" id="{818B0A51-AC45-543F-A5C2-A0FB35AF73E4}"/>
              </a:ext>
            </a:extLst>
          </p:cNvPr>
          <p:cNvSpPr txBox="1"/>
          <p:nvPr/>
        </p:nvSpPr>
        <p:spPr>
          <a:xfrm>
            <a:off x="9114703" y="8581027"/>
            <a:ext cx="14384834" cy="4400115"/>
          </a:xfrm>
          <a:prstGeom prst="rect">
            <a:avLst/>
          </a:prstGeom>
          <a:noFill/>
        </p:spPr>
        <p:txBody>
          <a:bodyPr wrap="square">
            <a:spAutoFit/>
          </a:bodyPr>
          <a:lstStyle/>
          <a:p>
            <a:pPr>
              <a:spcAft>
                <a:spcPts val="1200"/>
              </a:spcAft>
            </a:pPr>
            <a:r>
              <a:rPr lang="en-US" sz="2793" b="1" dirty="0">
                <a:solidFill>
                  <a:schemeClr val="bg1"/>
                </a:solidFill>
                <a:latin typeface="Lato" panose="020F0502020204030203" pitchFamily="34" charset="0"/>
                <a:ea typeface="Lato" panose="020F0502020204030203" pitchFamily="34" charset="0"/>
                <a:cs typeface="Lato" panose="020F0502020204030203" pitchFamily="34" charset="0"/>
              </a:rPr>
              <a:t>Strategy</a:t>
            </a:r>
          </a:p>
          <a:p>
            <a:pPr marL="570100" indent="-570100">
              <a:spcAft>
                <a:spcPts val="1200"/>
              </a:spcAft>
              <a:buClr>
                <a:srgbClr val="F3EC18"/>
              </a:buClr>
              <a:buFont typeface="Courier New" panose="02070309020205020404" pitchFamily="49" charset="0"/>
              <a:buChar char="o"/>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Establish a plan for change that the organization and membership could withstand</a:t>
            </a:r>
          </a:p>
          <a:p>
            <a:pPr marL="570100" indent="-570100">
              <a:spcAft>
                <a:spcPts val="1200"/>
              </a:spcAft>
              <a:buClr>
                <a:srgbClr val="F3EC18"/>
              </a:buClr>
              <a:buFont typeface="Courier New" panose="02070309020205020404" pitchFamily="49" charset="0"/>
              <a:buChar char="o"/>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Implement a committed come-from-home model to shore up concerns about adequate personnel response.</a:t>
            </a:r>
          </a:p>
          <a:p>
            <a:pPr marL="570100" indent="-570100">
              <a:spcAft>
                <a:spcPts val="1200"/>
              </a:spcAft>
              <a:buClr>
                <a:srgbClr val="F3EC18"/>
              </a:buClr>
              <a:buFont typeface="Courier New" panose="02070309020205020404" pitchFamily="49" charset="0"/>
              <a:buChar char="o"/>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With adequate response covered, turn attention to reducing response times</a:t>
            </a:r>
          </a:p>
          <a:p>
            <a:pPr marL="570100" indent="-570100">
              <a:spcAft>
                <a:spcPts val="1200"/>
              </a:spcAft>
              <a:buClr>
                <a:srgbClr val="F3EC18"/>
              </a:buClr>
              <a:buFont typeface="Courier New" panose="02070309020205020404" pitchFamily="49" charset="0"/>
              <a:buChar char="o"/>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Improve Fire Station 53A to support around-the-clock staffing</a:t>
            </a:r>
          </a:p>
          <a:p>
            <a:pPr marL="570100" indent="-570100">
              <a:spcAft>
                <a:spcPts val="1200"/>
              </a:spcAft>
              <a:buClr>
                <a:srgbClr val="F3EC18"/>
              </a:buClr>
              <a:buFont typeface="Courier New" panose="02070309020205020404" pitchFamily="49" charset="0"/>
              <a:buChar char="o"/>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Offer flexible in-station staffing programs but mature them over time to meet organizational needs</a:t>
            </a:r>
          </a:p>
          <a:p>
            <a:pPr marL="570100" indent="-570100">
              <a:spcAft>
                <a:spcPts val="1200"/>
              </a:spcAft>
              <a:buClr>
                <a:srgbClr val="F3EC18"/>
              </a:buClr>
              <a:buFont typeface="Courier New" panose="02070309020205020404" pitchFamily="49" charset="0"/>
              <a:buChar char="o"/>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Recruit firefighters who value being in the fire station and responding to emergencies quickly while still offering a valuable role to those who cannot give in-station time on a regular basis</a:t>
            </a:r>
          </a:p>
        </p:txBody>
      </p:sp>
    </p:spTree>
    <p:extLst>
      <p:ext uri="{BB962C8B-B14F-4D97-AF65-F5344CB8AC3E}">
        <p14:creationId xmlns:p14="http://schemas.microsoft.com/office/powerpoint/2010/main" val="1998960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7089C-ED54-D916-1CE1-868A96A521FC}"/>
              </a:ext>
            </a:extLst>
          </p:cNvPr>
          <p:cNvSpPr>
            <a:spLocks noGrp="1"/>
          </p:cNvSpPr>
          <p:nvPr>
            <p:ph type="title"/>
          </p:nvPr>
        </p:nvSpPr>
        <p:spPr>
          <a:xfrm>
            <a:off x="1672252" y="745411"/>
            <a:ext cx="20979170" cy="1127837"/>
          </a:xfrm>
        </p:spPr>
        <p:txBody>
          <a:bodyPr>
            <a:normAutofit/>
          </a:bodyPr>
          <a:lstStyle/>
          <a:p>
            <a:r>
              <a:rPr lang="en-US"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Committed Staffing – Return on Investment</a:t>
            </a:r>
          </a:p>
        </p:txBody>
      </p:sp>
      <p:graphicFrame>
        <p:nvGraphicFramePr>
          <p:cNvPr id="4" name="Chart 3">
            <a:extLst>
              <a:ext uri="{FF2B5EF4-FFF2-40B4-BE49-F238E27FC236}">
                <a16:creationId xmlns:a16="http://schemas.microsoft.com/office/drawing/2014/main" id="{135289FD-1A60-D2A3-2390-F36658146E3B}"/>
              </a:ext>
            </a:extLst>
          </p:cNvPr>
          <p:cNvGraphicFramePr>
            <a:graphicFrameLocks/>
          </p:cNvGraphicFramePr>
          <p:nvPr>
            <p:extLst>
              <p:ext uri="{D42A27DB-BD31-4B8C-83A1-F6EECF244321}">
                <p14:modId xmlns:p14="http://schemas.microsoft.com/office/powerpoint/2010/main" val="2603771973"/>
              </p:ext>
            </p:extLst>
          </p:nvPr>
        </p:nvGraphicFramePr>
        <p:xfrm>
          <a:off x="1" y="2273313"/>
          <a:ext cx="15209313" cy="798520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CFA4589-5204-D174-D76E-A423827C69D7}"/>
              </a:ext>
            </a:extLst>
          </p:cNvPr>
          <p:cNvSpPr txBox="1"/>
          <p:nvPr/>
        </p:nvSpPr>
        <p:spPr>
          <a:xfrm>
            <a:off x="15390300" y="2156562"/>
            <a:ext cx="8430137" cy="11596636"/>
          </a:xfrm>
          <a:prstGeom prst="rect">
            <a:avLst/>
          </a:prstGeom>
          <a:noFill/>
        </p:spPr>
        <p:txBody>
          <a:bodyPr wrap="square" rtlCol="0">
            <a:spAutoFit/>
          </a:bodyPr>
          <a:lstStyle/>
          <a:p>
            <a:pPr>
              <a:spcAft>
                <a:spcPts val="1200"/>
              </a:spcAft>
            </a:pPr>
            <a:r>
              <a:rPr lang="en-US" sz="2793" b="1" dirty="0">
                <a:solidFill>
                  <a:schemeClr val="bg1"/>
                </a:solidFill>
                <a:latin typeface="Lato" panose="020F0502020204030203" pitchFamily="34" charset="0"/>
                <a:ea typeface="Lato" panose="020F0502020204030203" pitchFamily="34" charset="0"/>
                <a:cs typeface="Lato" panose="020F0502020204030203" pitchFamily="34" charset="0"/>
              </a:rPr>
              <a:t>Staffing Program Overview</a:t>
            </a:r>
          </a:p>
          <a:p>
            <a:pPr marL="570100" indent="-570100">
              <a:spcAft>
                <a:spcPts val="1200"/>
              </a:spcAft>
              <a:buClr>
                <a:srgbClr val="F3EC18"/>
              </a:buClr>
              <a:buFont typeface="Courier New" panose="02070309020205020404" pitchFamily="49" charset="0"/>
              <a:buChar char="o"/>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Staffed Duty Chief position ensures qualified leadership to keep our community and firefighters safe.</a:t>
            </a:r>
          </a:p>
          <a:p>
            <a:pPr marL="570100" indent="-570100">
              <a:spcAft>
                <a:spcPts val="1200"/>
              </a:spcAft>
              <a:buClr>
                <a:srgbClr val="F3EC18"/>
              </a:buClr>
              <a:buFont typeface="Courier New" panose="02070309020205020404" pitchFamily="49" charset="0"/>
              <a:buChar char="o"/>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In Station Staffing (ISS) provides adequate and timely response to emergencies in and around Lower Providence Township</a:t>
            </a:r>
          </a:p>
          <a:p>
            <a:pPr marL="570100" indent="-570100">
              <a:spcAft>
                <a:spcPts val="1200"/>
              </a:spcAft>
              <a:buClr>
                <a:srgbClr val="F3EC18"/>
              </a:buClr>
              <a:buFont typeface="Courier New" panose="02070309020205020404" pitchFamily="49" charset="0"/>
              <a:buChar char="o"/>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Come From Home (CFH) staffing provides adequate response when there is no in-station crew, responds with the second apparatus, or covers the in-station crew at the firehouse when they are on another emergency</a:t>
            </a:r>
          </a:p>
          <a:p>
            <a:pPr marL="570100" indent="-570100">
              <a:spcAft>
                <a:spcPts val="1200"/>
              </a:spcAft>
              <a:buClr>
                <a:srgbClr val="F3EC18"/>
              </a:buClr>
              <a:buFont typeface="Courier New" panose="02070309020205020404" pitchFamily="49" charset="0"/>
              <a:buChar char="o"/>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The targets for in-station staffing response time are 60 seconds between 6AM and 10PM and 120 seconds between 10PM and 6AM.</a:t>
            </a:r>
          </a:p>
          <a:p>
            <a:pPr marL="570100" indent="-570100">
              <a:spcAft>
                <a:spcPts val="1200"/>
              </a:spcAft>
              <a:buClr>
                <a:srgbClr val="F3EC18"/>
              </a:buClr>
              <a:buFont typeface="Courier New" panose="02070309020205020404" pitchFamily="49" charset="0"/>
              <a:buChar char="o"/>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Staffing program does not cover weekdays 6AM-6PM as we rely on staff augmentation from Lower Providence Township staff.</a:t>
            </a:r>
          </a:p>
          <a:p>
            <a:pPr marL="570100" indent="-570100">
              <a:buFont typeface="Arial" panose="020B0604020202020204" pitchFamily="34" charset="0"/>
              <a:buChar char="•"/>
            </a:pPr>
            <a:endParaRPr lang="en-US" sz="2793" dirty="0">
              <a:solidFill>
                <a:schemeClr val="bg1"/>
              </a:solidFill>
              <a:latin typeface="Lato" panose="020F0502020204030203" pitchFamily="34" charset="0"/>
              <a:ea typeface="Lato" panose="020F0502020204030203" pitchFamily="34" charset="0"/>
              <a:cs typeface="Lato" panose="020F0502020204030203" pitchFamily="34" charset="0"/>
            </a:endParaRPr>
          </a:p>
          <a:p>
            <a:pPr>
              <a:spcAft>
                <a:spcPts val="1200"/>
              </a:spcAft>
            </a:pPr>
            <a:r>
              <a:rPr lang="en-US" sz="2793" b="1" dirty="0">
                <a:solidFill>
                  <a:schemeClr val="bg1"/>
                </a:solidFill>
                <a:latin typeface="Lato" panose="020F0502020204030203" pitchFamily="34" charset="0"/>
                <a:ea typeface="Lato" panose="020F0502020204030203" pitchFamily="34" charset="0"/>
                <a:cs typeface="Lato" panose="020F0502020204030203" pitchFamily="34" charset="0"/>
              </a:rPr>
              <a:t>What is Next?</a:t>
            </a:r>
          </a:p>
          <a:p>
            <a:pPr marL="570100" indent="-570100">
              <a:spcAft>
                <a:spcPts val="1200"/>
              </a:spcAft>
              <a:buClr>
                <a:srgbClr val="F3EC18"/>
              </a:buClr>
              <a:buFont typeface="Courier New" panose="02070309020205020404" pitchFamily="49" charset="0"/>
              <a:buChar char="o"/>
            </a:pPr>
            <a:r>
              <a:rPr lang="en-US" sz="2793" dirty="0">
                <a:solidFill>
                  <a:schemeClr val="bg1"/>
                </a:solidFill>
                <a:latin typeface="Lato" panose="020F0502020204030203" pitchFamily="34" charset="0"/>
                <a:ea typeface="Lato" panose="020F0502020204030203" pitchFamily="34" charset="0"/>
                <a:cs typeface="Lato" panose="020F0502020204030203" pitchFamily="34" charset="0"/>
              </a:rPr>
              <a:t>Continued cultural evolution towards the</a:t>
            </a:r>
            <a:br>
              <a:rPr lang="en-US" sz="2793"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2793" dirty="0">
                <a:solidFill>
                  <a:schemeClr val="bg1"/>
                </a:solidFill>
                <a:latin typeface="Lato" panose="020F0502020204030203" pitchFamily="34" charset="0"/>
                <a:ea typeface="Lato" panose="020F0502020204030203" pitchFamily="34" charset="0"/>
                <a:cs typeface="Lato" panose="020F0502020204030203" pitchFamily="34" charset="0"/>
              </a:rPr>
              <a:t>ISS-first </a:t>
            </a: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model</a:t>
            </a:r>
          </a:p>
          <a:p>
            <a:pPr marL="570100" indent="-570100">
              <a:spcAft>
                <a:spcPts val="1200"/>
              </a:spcAft>
              <a:buClr>
                <a:srgbClr val="F3EC18"/>
              </a:buClr>
              <a:buFont typeface="Courier New" panose="02070309020205020404" pitchFamily="49" charset="0"/>
              <a:buChar char="o"/>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Recruitment of additional qualified firefighters to join our ranks</a:t>
            </a:r>
          </a:p>
          <a:p>
            <a:pPr marL="570100" indent="-570100">
              <a:spcAft>
                <a:spcPts val="1200"/>
              </a:spcAft>
              <a:buClr>
                <a:srgbClr val="F3EC18"/>
              </a:buClr>
              <a:buFont typeface="Courier New" panose="02070309020205020404" pitchFamily="49" charset="0"/>
              <a:buChar char="o"/>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Seek to provide staffing coverage for 100% of staffing periods and further reduce emergency response times.</a:t>
            </a:r>
          </a:p>
          <a:p>
            <a:pPr marL="570100" indent="-570100">
              <a:buFont typeface="Arial" panose="020B0604020202020204" pitchFamily="34" charset="0"/>
              <a:buChar char="•"/>
            </a:pPr>
            <a:endParaRPr lang="en-US" sz="2793"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n-US" sz="2793"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7802A189-9DB7-CC43-58AB-BB8D9A4EA6C8}"/>
              </a:ext>
            </a:extLst>
          </p:cNvPr>
          <p:cNvSpPr txBox="1"/>
          <p:nvPr/>
        </p:nvSpPr>
        <p:spPr>
          <a:xfrm>
            <a:off x="824124" y="10258518"/>
            <a:ext cx="12209842" cy="3782382"/>
          </a:xfrm>
          <a:prstGeom prst="rect">
            <a:avLst/>
          </a:prstGeom>
          <a:noFill/>
        </p:spPr>
        <p:txBody>
          <a:bodyPr wrap="square">
            <a:spAutoFit/>
          </a:bodyPr>
          <a:lstStyle/>
          <a:p>
            <a:pPr>
              <a:spcAft>
                <a:spcPts val="1200"/>
              </a:spcAft>
            </a:pPr>
            <a:r>
              <a:rPr lang="en-US" sz="2793" b="1" dirty="0">
                <a:solidFill>
                  <a:schemeClr val="bg1"/>
                </a:solidFill>
                <a:latin typeface="Lato" panose="020F0502020204030203" pitchFamily="34" charset="0"/>
                <a:ea typeface="Lato" panose="020F0502020204030203" pitchFamily="34" charset="0"/>
                <a:cs typeface="Lato" panose="020F0502020204030203" pitchFamily="34" charset="0"/>
              </a:rPr>
              <a:t>Progress to Date</a:t>
            </a:r>
          </a:p>
          <a:p>
            <a:pPr marL="570100" indent="-570100">
              <a:spcAft>
                <a:spcPts val="1200"/>
              </a:spcAft>
              <a:buClr>
                <a:srgbClr val="F3EC18"/>
              </a:buClr>
              <a:buFont typeface="Courier New" panose="02070309020205020404" pitchFamily="49" charset="0"/>
              <a:buChar char="o"/>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Firehouse renovations completed</a:t>
            </a:r>
          </a:p>
          <a:p>
            <a:pPr marL="570100" indent="-570100">
              <a:spcAft>
                <a:spcPts val="1200"/>
              </a:spcAft>
              <a:buClr>
                <a:srgbClr val="F3EC18"/>
              </a:buClr>
              <a:buFont typeface="Courier New" panose="02070309020205020404" pitchFamily="49" charset="0"/>
              <a:buChar char="o"/>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Policies and procedures established</a:t>
            </a:r>
          </a:p>
          <a:p>
            <a:pPr marL="570100" indent="-570100">
              <a:spcAft>
                <a:spcPts val="1200"/>
              </a:spcAft>
              <a:buClr>
                <a:srgbClr val="F3EC18"/>
              </a:buClr>
              <a:buFont typeface="Courier New" panose="02070309020205020404" pitchFamily="49" charset="0"/>
              <a:buChar char="o"/>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Cultural evolution towards adequately staffed and rapid responses</a:t>
            </a:r>
          </a:p>
          <a:p>
            <a:pPr marL="570100" indent="-570100">
              <a:spcAft>
                <a:spcPts val="1200"/>
              </a:spcAft>
              <a:buClr>
                <a:srgbClr val="F3EC18"/>
              </a:buClr>
              <a:buFont typeface="Courier New" panose="02070309020205020404" pitchFamily="49" charset="0"/>
              <a:buChar char="o"/>
            </a:pPr>
            <a:r>
              <a:rPr lang="en-US" sz="2400" b="1" i="1" dirty="0">
                <a:solidFill>
                  <a:srgbClr val="F3EC18"/>
                </a:solidFill>
                <a:latin typeface="Lato" panose="020F0502020204030203" pitchFamily="34" charset="0"/>
                <a:ea typeface="Lato" panose="020F0502020204030203" pitchFamily="34" charset="0"/>
                <a:cs typeface="Lato" panose="020F0502020204030203" pitchFamily="34" charset="0"/>
              </a:rPr>
              <a:t>LPFD has reduced Engine 53 response time by 2:10 (42%) Since Q1 2023</a:t>
            </a:r>
          </a:p>
          <a:p>
            <a:pPr marL="570100" indent="-570100">
              <a:spcAft>
                <a:spcPts val="1200"/>
              </a:spcAft>
              <a:buFont typeface="Arial" panose="020B0604020202020204" pitchFamily="34" charset="0"/>
              <a:buChar char="•"/>
            </a:pPr>
            <a:endParaRPr lang="en-US" sz="2793" dirty="0">
              <a:latin typeface="Lato" panose="020F0502020204030203" pitchFamily="34" charset="0"/>
              <a:ea typeface="Lato" panose="020F0502020204030203" pitchFamily="34" charset="0"/>
              <a:cs typeface="Lato" panose="020F0502020204030203" pitchFamily="34" charset="0"/>
            </a:endParaRPr>
          </a:p>
          <a:p>
            <a:pPr marL="570100" indent="-570100">
              <a:spcAft>
                <a:spcPts val="1200"/>
              </a:spcAft>
              <a:buFont typeface="Arial" panose="020B0604020202020204" pitchFamily="34" charset="0"/>
              <a:buChar char="•"/>
            </a:pPr>
            <a:endParaRPr lang="en-US" sz="2793" dirty="0">
              <a:latin typeface="Lato" panose="020F0502020204030203" pitchFamily="34" charset="0"/>
              <a:ea typeface="Lato" panose="020F0502020204030203" pitchFamily="34" charset="0"/>
              <a:cs typeface="Lato" panose="020F0502020204030203" pitchFamily="34" charset="0"/>
            </a:endParaRPr>
          </a:p>
        </p:txBody>
      </p:sp>
      <p:sp>
        <p:nvSpPr>
          <p:cNvPr id="10" name="TextBox 9">
            <a:extLst>
              <a:ext uri="{FF2B5EF4-FFF2-40B4-BE49-F238E27FC236}">
                <a16:creationId xmlns:a16="http://schemas.microsoft.com/office/drawing/2014/main" id="{86F7B1DD-FB7B-4418-897F-15C183E41BE1}"/>
              </a:ext>
            </a:extLst>
          </p:cNvPr>
          <p:cNvSpPr txBox="1"/>
          <p:nvPr/>
        </p:nvSpPr>
        <p:spPr>
          <a:xfrm>
            <a:off x="1005110" y="13207810"/>
            <a:ext cx="13201243" cy="399340"/>
          </a:xfrm>
          <a:prstGeom prst="rect">
            <a:avLst/>
          </a:prstGeom>
          <a:noFill/>
        </p:spPr>
        <p:txBody>
          <a:bodyPr wrap="none" rtlCol="0">
            <a:spAutoFit/>
          </a:bodyPr>
          <a:lstStyle/>
          <a:p>
            <a:r>
              <a:rPr lang="en-US" sz="1995" dirty="0">
                <a:solidFill>
                  <a:schemeClr val="bg1"/>
                </a:solidFill>
              </a:rPr>
              <a:t>Response Time is average response time for the period shown including periods that are not covered by our staffing programs</a:t>
            </a:r>
          </a:p>
        </p:txBody>
      </p:sp>
    </p:spTree>
    <p:extLst>
      <p:ext uri="{BB962C8B-B14F-4D97-AF65-F5344CB8AC3E}">
        <p14:creationId xmlns:p14="http://schemas.microsoft.com/office/powerpoint/2010/main" val="3527503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and green logo&#10;&#10;Description automatically generated">
            <a:extLst>
              <a:ext uri="{FF2B5EF4-FFF2-40B4-BE49-F238E27FC236}">
                <a16:creationId xmlns:a16="http://schemas.microsoft.com/office/drawing/2014/main" id="{645430FE-B4F7-3D6F-DB04-E81DA1EC6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83278" y="11331526"/>
            <a:ext cx="1966615" cy="1884017"/>
          </a:xfrm>
          <a:prstGeom prst="rect">
            <a:avLst/>
          </a:prstGeom>
        </p:spPr>
      </p:pic>
      <p:sp>
        <p:nvSpPr>
          <p:cNvPr id="9" name="Rectangle 41">
            <a:extLst>
              <a:ext uri="{FF2B5EF4-FFF2-40B4-BE49-F238E27FC236}">
                <a16:creationId xmlns:a16="http://schemas.microsoft.com/office/drawing/2014/main" id="{8E2CA773-D8A2-6451-199A-98B69DBB7140}"/>
              </a:ext>
            </a:extLst>
          </p:cNvPr>
          <p:cNvSpPr/>
          <p:nvPr/>
        </p:nvSpPr>
        <p:spPr>
          <a:xfrm flipH="1">
            <a:off x="-3" y="737405"/>
            <a:ext cx="10028240" cy="2158195"/>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11" name="Title 20">
            <a:extLst>
              <a:ext uri="{FF2B5EF4-FFF2-40B4-BE49-F238E27FC236}">
                <a16:creationId xmlns:a16="http://schemas.microsoft.com/office/drawing/2014/main" id="{6E764CCB-8BCF-D372-0B21-78C84654C60F}"/>
              </a:ext>
            </a:extLst>
          </p:cNvPr>
          <p:cNvSpPr txBox="1">
            <a:spLocks/>
          </p:cNvSpPr>
          <p:nvPr/>
        </p:nvSpPr>
        <p:spPr bwMode="auto">
          <a:xfrm>
            <a:off x="1414492" y="3107440"/>
            <a:ext cx="9020449" cy="90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marL="457200" indent="-457200">
              <a:lnSpc>
                <a:spcPct val="130000"/>
              </a:lnSpc>
              <a:spcAft>
                <a:spcPts val="30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Annual Santa visit in December of each year.</a:t>
            </a:r>
          </a:p>
          <a:p>
            <a:pPr marL="457200" indent="-457200">
              <a:lnSpc>
                <a:spcPct val="130000"/>
              </a:lnSpc>
              <a:spcAft>
                <a:spcPts val="30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On Sunday, August 4</a:t>
            </a:r>
            <a:r>
              <a:rPr lang="en-US" sz="2800" baseline="300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th</a:t>
            </a: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 17 members of the LPFD had the privilege of preparing and serving dinner to 80 campers and their counselors at the annual MDA week-long camp. This was the first time the LPFD had the privilege to participate in this event.</a:t>
            </a:r>
            <a:r>
              <a:rPr lang="en-US" sz="2800"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a:t>
            </a:r>
            <a:r>
              <a:rPr lang="en-US" sz="2800" dirty="0">
                <a:solidFill>
                  <a:srgbClr val="FFFF00"/>
                </a:solidFill>
                <a:latin typeface="Lato" panose="020F0502020204030203" pitchFamily="34" charset="0"/>
                <a:ea typeface="Lato" panose="020F0502020204030203" pitchFamily="34" charset="0"/>
                <a:cs typeface="Lato" panose="020F0502020204030203" pitchFamily="34" charset="0"/>
              </a:rPr>
              <a:t>Next Event - Sunday August 10, 2025</a:t>
            </a:r>
            <a:endParaRPr lang="en-US" sz="2800" dirty="0">
              <a:solidFill>
                <a:srgbClr val="FFFF00"/>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30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On September 30, 2023, 2nd Annual</a:t>
            </a:r>
            <a:b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b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Montgomery County Heroes Festival.</a:t>
            </a:r>
          </a:p>
          <a:p>
            <a:pPr marL="457200" indent="-457200">
              <a:lnSpc>
                <a:spcPct val="130000"/>
              </a:lnSpc>
              <a:spcAft>
                <a:spcPts val="30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On September 28, 2024, 3rd Annual</a:t>
            </a:r>
            <a:b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b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Montgomery County Heroes Festival.</a:t>
            </a:r>
          </a:p>
          <a:p>
            <a:pPr marL="457200" indent="-457200">
              <a:lnSpc>
                <a:spcPct val="130000"/>
              </a:lnSpc>
              <a:spcAft>
                <a:spcPts val="1200"/>
              </a:spcAft>
              <a:buClr>
                <a:srgbClr val="FFFF00"/>
              </a:buClr>
              <a:buFont typeface="Wingdings" pitchFamily="2" charset="2"/>
              <a:buChar char="ü"/>
            </a:pPr>
            <a:r>
              <a:rPr lang="en-US" sz="2800" dirty="0">
                <a:solidFill>
                  <a:srgbClr val="FFFF00"/>
                </a:solidFill>
                <a:effectLst/>
                <a:latin typeface="Lato" panose="020F0502020204030203" pitchFamily="34" charset="0"/>
                <a:ea typeface="Lato" panose="020F0502020204030203" pitchFamily="34" charset="0"/>
                <a:cs typeface="Lato" panose="020F0502020204030203" pitchFamily="34" charset="0"/>
              </a:rPr>
              <a:t>Coming Soon... May 17, 2025 4</a:t>
            </a:r>
            <a:r>
              <a:rPr lang="en-US" sz="2800" baseline="30000" dirty="0">
                <a:solidFill>
                  <a:srgbClr val="FFFF00"/>
                </a:solidFill>
                <a:effectLst/>
                <a:latin typeface="Lato" panose="020F0502020204030203" pitchFamily="34" charset="0"/>
                <a:ea typeface="Lato" panose="020F0502020204030203" pitchFamily="34" charset="0"/>
                <a:cs typeface="Lato" panose="020F0502020204030203" pitchFamily="34" charset="0"/>
              </a:rPr>
              <a:t>th</a:t>
            </a:r>
            <a:r>
              <a:rPr lang="en-US" sz="2800" dirty="0">
                <a:solidFill>
                  <a:srgbClr val="FFFF00"/>
                </a:solidFill>
                <a:effectLst/>
                <a:latin typeface="Lato" panose="020F0502020204030203" pitchFamily="34" charset="0"/>
                <a:ea typeface="Lato" panose="020F0502020204030203" pitchFamily="34" charset="0"/>
                <a:cs typeface="Lato" panose="020F0502020204030203" pitchFamily="34" charset="0"/>
              </a:rPr>
              <a:t> Annual Montgomery County Heroes Festival.</a:t>
            </a:r>
            <a:endParaRPr lang="en-US" sz="2800" b="1" dirty="0">
              <a:solidFill>
                <a:srgbClr val="FFFF00"/>
              </a:solidFill>
              <a:effectLst/>
              <a:latin typeface="Lato" panose="020F0502020204030203" pitchFamily="34" charset="0"/>
              <a:ea typeface="Lato" panose="020F0502020204030203" pitchFamily="34" charset="0"/>
              <a:cs typeface="Lato" panose="020F0502020204030203" pitchFamily="34" charset="0"/>
            </a:endParaRPr>
          </a:p>
        </p:txBody>
      </p:sp>
      <p:sp>
        <p:nvSpPr>
          <p:cNvPr id="12" name="TextBox 11">
            <a:extLst>
              <a:ext uri="{FF2B5EF4-FFF2-40B4-BE49-F238E27FC236}">
                <a16:creationId xmlns:a16="http://schemas.microsoft.com/office/drawing/2014/main" id="{A6F18798-365F-39EA-A67F-0B88A7466664}"/>
              </a:ext>
            </a:extLst>
          </p:cNvPr>
          <p:cNvSpPr txBox="1"/>
          <p:nvPr/>
        </p:nvSpPr>
        <p:spPr>
          <a:xfrm>
            <a:off x="1464808" y="1231726"/>
            <a:ext cx="7098618" cy="1169551"/>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Giving Back</a:t>
            </a:r>
          </a:p>
        </p:txBody>
      </p:sp>
      <p:sp>
        <p:nvSpPr>
          <p:cNvPr id="15" name="Oval 14">
            <a:extLst>
              <a:ext uri="{FF2B5EF4-FFF2-40B4-BE49-F238E27FC236}">
                <a16:creationId xmlns:a16="http://schemas.microsoft.com/office/drawing/2014/main" id="{B48ACF8A-EE22-D4F0-0856-AE17D5649F6F}"/>
              </a:ext>
            </a:extLst>
          </p:cNvPr>
          <p:cNvSpPr/>
          <p:nvPr/>
        </p:nvSpPr>
        <p:spPr>
          <a:xfrm>
            <a:off x="10819443" y="4095438"/>
            <a:ext cx="6187289" cy="6171665"/>
          </a:xfrm>
          <a:prstGeom prst="ellipse">
            <a:avLst/>
          </a:prstGeom>
          <a:blipFill dpi="0" rotWithShape="1">
            <a:blip r:embed="rId4"/>
            <a:srcRect/>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6796A339-E6AE-01ED-4459-6BDEF313AF11}"/>
              </a:ext>
            </a:extLst>
          </p:cNvPr>
          <p:cNvSpPr/>
          <p:nvPr/>
        </p:nvSpPr>
        <p:spPr>
          <a:xfrm>
            <a:off x="15662653" y="737405"/>
            <a:ext cx="7987240" cy="7967071"/>
          </a:xfrm>
          <a:prstGeom prst="ellipse">
            <a:avLst/>
          </a:prstGeom>
          <a:blipFill dpi="0" rotWithShape="1">
            <a:blip r:embed="rId5"/>
            <a:srcRect/>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BE6C8C8F-4321-D3F0-467B-791D5DBEF122}"/>
              </a:ext>
            </a:extLst>
          </p:cNvPr>
          <p:cNvSpPr/>
          <p:nvPr/>
        </p:nvSpPr>
        <p:spPr>
          <a:xfrm>
            <a:off x="15300961" y="7897143"/>
            <a:ext cx="4751918" cy="4739919"/>
          </a:xfrm>
          <a:prstGeom prst="ellipse">
            <a:avLst/>
          </a:prstGeom>
          <a:blipFill dpi="0" rotWithShape="1">
            <a:blip r:embed="rId6"/>
            <a:srcRect/>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00759"/>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firefighters standing in front of a fire truck&#10;&#10;AI-generated content may be incorrect.">
            <a:extLst>
              <a:ext uri="{FF2B5EF4-FFF2-40B4-BE49-F238E27FC236}">
                <a16:creationId xmlns:a16="http://schemas.microsoft.com/office/drawing/2014/main" id="{EACEADFC-77F0-200C-D745-285166A93D87}"/>
              </a:ext>
            </a:extLst>
          </p:cNvPr>
          <p:cNvPicPr>
            <a:picLocks noChangeAspect="1"/>
          </p:cNvPicPr>
          <p:nvPr/>
        </p:nvPicPr>
        <p:blipFill>
          <a:blip r:embed="rId3">
            <a:extLst>
              <a:ext uri="{28A0092B-C50C-407E-A947-70E740481C1C}">
                <a14:useLocalDpi xmlns:a14="http://schemas.microsoft.com/office/drawing/2010/main" val="0"/>
              </a:ext>
            </a:extLst>
          </a:blip>
          <a:srcRect l="7063" r="7344"/>
          <a:stretch/>
        </p:blipFill>
        <p:spPr>
          <a:xfrm>
            <a:off x="-1" y="1447800"/>
            <a:ext cx="12542837" cy="10990494"/>
          </a:xfrm>
          <a:prstGeom prst="rect">
            <a:avLst/>
          </a:prstGeom>
        </p:spPr>
      </p:pic>
      <p:sp>
        <p:nvSpPr>
          <p:cNvPr id="3" name="Rectangle 41">
            <a:extLst>
              <a:ext uri="{FF2B5EF4-FFF2-40B4-BE49-F238E27FC236}">
                <a16:creationId xmlns:a16="http://schemas.microsoft.com/office/drawing/2014/main" id="{5CA93FAC-0B64-631E-C5E8-7A9CD9537AFD}"/>
              </a:ext>
            </a:extLst>
          </p:cNvPr>
          <p:cNvSpPr/>
          <p:nvPr/>
        </p:nvSpPr>
        <p:spPr>
          <a:xfrm>
            <a:off x="10546527" y="1447800"/>
            <a:ext cx="13773444" cy="2158195"/>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7" name="TextBox 6">
            <a:extLst>
              <a:ext uri="{FF2B5EF4-FFF2-40B4-BE49-F238E27FC236}">
                <a16:creationId xmlns:a16="http://schemas.microsoft.com/office/drawing/2014/main" id="{39B1E629-C4D3-78FC-584A-66C8CE4857B3}"/>
              </a:ext>
            </a:extLst>
          </p:cNvPr>
          <p:cNvSpPr txBox="1"/>
          <p:nvPr/>
        </p:nvSpPr>
        <p:spPr>
          <a:xfrm>
            <a:off x="13000037" y="1905000"/>
            <a:ext cx="9414795" cy="1169551"/>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Legislative Priorities</a:t>
            </a:r>
          </a:p>
        </p:txBody>
      </p:sp>
      <p:pic>
        <p:nvPicPr>
          <p:cNvPr id="4" name="Picture 3" descr="A yellow and green logo&#10;&#10;Description automatically generated">
            <a:extLst>
              <a:ext uri="{FF2B5EF4-FFF2-40B4-BE49-F238E27FC236}">
                <a16:creationId xmlns:a16="http://schemas.microsoft.com/office/drawing/2014/main" id="{645430FE-B4F7-3D6F-DB04-E81DA1EC6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83278" y="11331526"/>
            <a:ext cx="1966615" cy="1884017"/>
          </a:xfrm>
          <a:prstGeom prst="rect">
            <a:avLst/>
          </a:prstGeom>
        </p:spPr>
      </p:pic>
      <p:sp>
        <p:nvSpPr>
          <p:cNvPr id="2" name="Title 20">
            <a:extLst>
              <a:ext uri="{FF2B5EF4-FFF2-40B4-BE49-F238E27FC236}">
                <a16:creationId xmlns:a16="http://schemas.microsoft.com/office/drawing/2014/main" id="{6C1EACE8-8BA4-BC0E-6F20-A6CE8B9A78E8}"/>
              </a:ext>
            </a:extLst>
          </p:cNvPr>
          <p:cNvSpPr txBox="1">
            <a:spLocks/>
          </p:cNvSpPr>
          <p:nvPr/>
        </p:nvSpPr>
        <p:spPr bwMode="auto">
          <a:xfrm>
            <a:off x="13152437" y="3152850"/>
            <a:ext cx="10152854" cy="519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nSpc>
                <a:spcPct val="130000"/>
              </a:lnSpc>
              <a:spcAft>
                <a:spcPts val="2400"/>
              </a:spcAft>
              <a:buClr>
                <a:srgbClr val="FFFF00"/>
              </a:buClr>
            </a:pPr>
            <a:endPar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a:lnSpc>
                <a:spcPct val="130000"/>
              </a:lnSpc>
              <a:spcAft>
                <a:spcPts val="2400"/>
              </a:spcAft>
              <a:buClr>
                <a:srgbClr val="FFFF00"/>
              </a:buClr>
            </a:pPr>
            <a:r>
              <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rPr>
              <a:t>Local</a:t>
            </a:r>
            <a:endParaRPr lang="en-US" sz="3200" b="1" dirty="0">
              <a:solidFill>
                <a:schemeClr val="bg1"/>
              </a:solidFill>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2400"/>
              </a:spcAft>
              <a:buClr>
                <a:srgbClr val="FFFF00"/>
              </a:buClr>
              <a:buFont typeface="Wingdings" panose="05000000000000000000"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Develop progressive fire codes that address fire safety concerns with the storage and charging of Electric Vehicles.</a:t>
            </a:r>
          </a:p>
          <a:p>
            <a:pPr marL="457200" indent="-457200">
              <a:lnSpc>
                <a:spcPct val="130000"/>
              </a:lnSpc>
              <a:spcAft>
                <a:spcPts val="2400"/>
              </a:spcAft>
              <a:buClr>
                <a:srgbClr val="FFFF00"/>
              </a:buClr>
              <a:buFont typeface="Wingdings" panose="05000000000000000000"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Implement a fire/life safety inspection program that incorporates the non-profit facilities in the township.</a:t>
            </a:r>
          </a:p>
        </p:txBody>
      </p:sp>
    </p:spTree>
    <p:extLst>
      <p:ext uri="{BB962C8B-B14F-4D97-AF65-F5344CB8AC3E}">
        <p14:creationId xmlns:p14="http://schemas.microsoft.com/office/powerpoint/2010/main" val="868453742"/>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1">
            <a:extLst>
              <a:ext uri="{FF2B5EF4-FFF2-40B4-BE49-F238E27FC236}">
                <a16:creationId xmlns:a16="http://schemas.microsoft.com/office/drawing/2014/main" id="{5CA93FAC-0B64-631E-C5E8-7A9CD9537AFD}"/>
              </a:ext>
            </a:extLst>
          </p:cNvPr>
          <p:cNvSpPr/>
          <p:nvPr/>
        </p:nvSpPr>
        <p:spPr>
          <a:xfrm flipH="1">
            <a:off x="0" y="1143000"/>
            <a:ext cx="13773444" cy="2158195"/>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7" name="TextBox 6">
            <a:extLst>
              <a:ext uri="{FF2B5EF4-FFF2-40B4-BE49-F238E27FC236}">
                <a16:creationId xmlns:a16="http://schemas.microsoft.com/office/drawing/2014/main" id="{39B1E629-C4D3-78FC-584A-66C8CE4857B3}"/>
              </a:ext>
            </a:extLst>
          </p:cNvPr>
          <p:cNvSpPr txBox="1"/>
          <p:nvPr/>
        </p:nvSpPr>
        <p:spPr>
          <a:xfrm>
            <a:off x="966310" y="1600200"/>
            <a:ext cx="9414795" cy="1169551"/>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Legislative Priorities</a:t>
            </a:r>
          </a:p>
        </p:txBody>
      </p:sp>
      <p:pic>
        <p:nvPicPr>
          <p:cNvPr id="4" name="Picture 3" descr="A yellow and green logo&#10;&#10;Description automatically generated">
            <a:extLst>
              <a:ext uri="{FF2B5EF4-FFF2-40B4-BE49-F238E27FC236}">
                <a16:creationId xmlns:a16="http://schemas.microsoft.com/office/drawing/2014/main" id="{645430FE-B4F7-3D6F-DB04-E81DA1EC6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3447" y="1280088"/>
            <a:ext cx="1966615" cy="1884017"/>
          </a:xfrm>
          <a:prstGeom prst="rect">
            <a:avLst/>
          </a:prstGeom>
        </p:spPr>
      </p:pic>
      <p:sp>
        <p:nvSpPr>
          <p:cNvPr id="18" name="Rectangle 17">
            <a:extLst>
              <a:ext uri="{FF2B5EF4-FFF2-40B4-BE49-F238E27FC236}">
                <a16:creationId xmlns:a16="http://schemas.microsoft.com/office/drawing/2014/main" id="{1BD932F2-1044-0AB5-D730-BFA3C2526FF9}"/>
              </a:ext>
            </a:extLst>
          </p:cNvPr>
          <p:cNvSpPr/>
          <p:nvPr/>
        </p:nvSpPr>
        <p:spPr>
          <a:xfrm>
            <a:off x="-1" y="8458200"/>
            <a:ext cx="24323676" cy="441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logo of a fire and emergency services institute&#10;&#10;Description automatically generated">
            <a:extLst>
              <a:ext uri="{FF2B5EF4-FFF2-40B4-BE49-F238E27FC236}">
                <a16:creationId xmlns:a16="http://schemas.microsoft.com/office/drawing/2014/main" id="{693CF122-DB00-9F9E-1636-9026DBD56AD3}"/>
              </a:ext>
            </a:extLst>
          </p:cNvPr>
          <p:cNvPicPr>
            <a:picLocks noChangeAspect="1"/>
          </p:cNvPicPr>
          <p:nvPr/>
        </p:nvPicPr>
        <p:blipFill rotWithShape="1">
          <a:blip r:embed="rId4">
            <a:extLst>
              <a:ext uri="{28A0092B-C50C-407E-A947-70E740481C1C}">
                <a14:useLocalDpi xmlns:a14="http://schemas.microsoft.com/office/drawing/2010/main" val="0"/>
              </a:ext>
            </a:extLst>
          </a:blip>
          <a:srcRect l="2405" t="-501" r="4684" b="2792"/>
          <a:stretch/>
        </p:blipFill>
        <p:spPr>
          <a:xfrm>
            <a:off x="1493837" y="9053546"/>
            <a:ext cx="3085962" cy="3228908"/>
          </a:xfrm>
          <a:prstGeom prst="rect">
            <a:avLst/>
          </a:prstGeom>
        </p:spPr>
      </p:pic>
      <p:pic>
        <p:nvPicPr>
          <p:cNvPr id="13" name="Picture 12" descr="A logo of a fire chief association&#10;&#10;Description automatically generated">
            <a:extLst>
              <a:ext uri="{FF2B5EF4-FFF2-40B4-BE49-F238E27FC236}">
                <a16:creationId xmlns:a16="http://schemas.microsoft.com/office/drawing/2014/main" id="{AAB3788A-4E68-B754-6788-40AED0E3D5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8223" y="9275116"/>
            <a:ext cx="4073216" cy="2785769"/>
          </a:xfrm>
          <a:prstGeom prst="rect">
            <a:avLst/>
          </a:prstGeom>
        </p:spPr>
      </p:pic>
      <p:pic>
        <p:nvPicPr>
          <p:cNvPr id="15" name="Picture 14" descr="A logo with axes and text&#10;&#10;Description automatically generated">
            <a:extLst>
              <a:ext uri="{FF2B5EF4-FFF2-40B4-BE49-F238E27FC236}">
                <a16:creationId xmlns:a16="http://schemas.microsoft.com/office/drawing/2014/main" id="{E24FB466-D51A-D1FF-ECDD-0800ED3DD326}"/>
              </a:ext>
            </a:extLst>
          </p:cNvPr>
          <p:cNvPicPr>
            <a:picLocks noChangeAspect="1"/>
          </p:cNvPicPr>
          <p:nvPr/>
        </p:nvPicPr>
        <p:blipFill rotWithShape="1">
          <a:blip r:embed="rId6">
            <a:extLst>
              <a:ext uri="{28A0092B-C50C-407E-A947-70E740481C1C}">
                <a14:useLocalDpi xmlns:a14="http://schemas.microsoft.com/office/drawing/2010/main" val="0"/>
              </a:ext>
            </a:extLst>
          </a:blip>
          <a:srcRect l="1785" t="-1186" r="2535" b="1186"/>
          <a:stretch/>
        </p:blipFill>
        <p:spPr>
          <a:xfrm>
            <a:off x="5850909" y="8828483"/>
            <a:ext cx="3897191" cy="3679034"/>
          </a:xfrm>
          <a:prstGeom prst="rect">
            <a:avLst/>
          </a:prstGeom>
        </p:spPr>
      </p:pic>
      <p:pic>
        <p:nvPicPr>
          <p:cNvPr id="17" name="Picture 16" descr="A logo of a firefighter&#10;&#10;Description automatically generated">
            <a:extLst>
              <a:ext uri="{FF2B5EF4-FFF2-40B4-BE49-F238E27FC236}">
                <a16:creationId xmlns:a16="http://schemas.microsoft.com/office/drawing/2014/main" id="{1A54119B-CDC7-A0F9-BDA0-328D0CF5F866}"/>
              </a:ext>
            </a:extLst>
          </p:cNvPr>
          <p:cNvPicPr>
            <a:picLocks noChangeAspect="1"/>
          </p:cNvPicPr>
          <p:nvPr/>
        </p:nvPicPr>
        <p:blipFill rotWithShape="1">
          <a:blip r:embed="rId7">
            <a:extLst>
              <a:ext uri="{28A0092B-C50C-407E-A947-70E740481C1C}">
                <a14:useLocalDpi xmlns:a14="http://schemas.microsoft.com/office/drawing/2010/main" val="0"/>
              </a:ext>
            </a:extLst>
          </a:blip>
          <a:srcRect l="3368" r="4923" b="11905"/>
          <a:stretch/>
        </p:blipFill>
        <p:spPr>
          <a:xfrm>
            <a:off x="10622414" y="8737198"/>
            <a:ext cx="3078847" cy="3861605"/>
          </a:xfrm>
          <a:prstGeom prst="rect">
            <a:avLst/>
          </a:prstGeom>
        </p:spPr>
      </p:pic>
      <p:sp>
        <p:nvSpPr>
          <p:cNvPr id="2" name="Title 20">
            <a:extLst>
              <a:ext uri="{FF2B5EF4-FFF2-40B4-BE49-F238E27FC236}">
                <a16:creationId xmlns:a16="http://schemas.microsoft.com/office/drawing/2014/main" id="{DA8DDA11-7646-4840-179F-06AFFC1FD299}"/>
              </a:ext>
            </a:extLst>
          </p:cNvPr>
          <p:cNvSpPr txBox="1">
            <a:spLocks/>
          </p:cNvSpPr>
          <p:nvPr/>
        </p:nvSpPr>
        <p:spPr bwMode="auto">
          <a:xfrm>
            <a:off x="966310" y="2743200"/>
            <a:ext cx="10152854" cy="493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nSpc>
                <a:spcPct val="130000"/>
              </a:lnSpc>
              <a:spcAft>
                <a:spcPts val="2400"/>
              </a:spcAft>
              <a:buClr>
                <a:srgbClr val="FFFF00"/>
              </a:buClr>
            </a:pPr>
            <a:endPar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a:lnSpc>
                <a:spcPct val="130000"/>
              </a:lnSpc>
              <a:spcAft>
                <a:spcPts val="2400"/>
              </a:spcAft>
              <a:buClr>
                <a:srgbClr val="FFFF00"/>
              </a:buClr>
            </a:pP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Commonwealth of Pennsylvania</a:t>
            </a:r>
          </a:p>
          <a:p>
            <a:pPr marL="457200" indent="-457200">
              <a:lnSpc>
                <a:spcPct val="130000"/>
              </a:lnSpc>
              <a:spcAft>
                <a:spcPts val="2400"/>
              </a:spcAft>
              <a:buClr>
                <a:srgbClr val="FFFF00"/>
              </a:buClr>
              <a:buFont typeface="Wingdings" panose="05000000000000000000" pitchFamily="2" charset="2"/>
              <a:buChar char="ü"/>
            </a:pPr>
            <a:r>
              <a:rPr lang="en-US" sz="2800"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Increase funds into the Act 104 Municipal Fire Grant</a:t>
            </a:r>
          </a:p>
          <a:p>
            <a:pPr marL="457200" indent="-457200">
              <a:lnSpc>
                <a:spcPct val="130000"/>
              </a:lnSpc>
              <a:spcAft>
                <a:spcPts val="2400"/>
              </a:spcAft>
              <a:buClr>
                <a:srgbClr val="FFFF00"/>
              </a:buClr>
              <a:buFont typeface="Wingdings" panose="05000000000000000000" pitchFamily="2" charset="2"/>
              <a:buChar char="ü"/>
            </a:pPr>
            <a:r>
              <a:rPr lang="en-US" sz="2800"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Connecting FFs with Preventative Physicals and Mental Health Care</a:t>
            </a:r>
          </a:p>
          <a:p>
            <a:pPr marL="457200" indent="-457200">
              <a:lnSpc>
                <a:spcPct val="130000"/>
              </a:lnSpc>
              <a:spcAft>
                <a:spcPts val="2400"/>
              </a:spcAft>
              <a:buClr>
                <a:srgbClr val="FFFF00"/>
              </a:buClr>
              <a:buFont typeface="Wingdings" panose="05000000000000000000" pitchFamily="2" charset="2"/>
              <a:buChar char="ü"/>
            </a:pPr>
            <a:r>
              <a:rPr lang="en-US" sz="2800"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Carbon Monoxide Alarms in childcare facilities</a:t>
            </a:r>
          </a:p>
        </p:txBody>
      </p:sp>
      <p:pic>
        <p:nvPicPr>
          <p:cNvPr id="6" name="Picture 5" descr="A yellow and red emblem with text&#10;&#10;AI-generated content may be incorrect.">
            <a:extLst>
              <a:ext uri="{FF2B5EF4-FFF2-40B4-BE49-F238E27FC236}">
                <a16:creationId xmlns:a16="http://schemas.microsoft.com/office/drawing/2014/main" id="{4009BE2C-01DB-D545-67DC-5A3B66408B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17590" y="9189859"/>
            <a:ext cx="3078847" cy="3062115"/>
          </a:xfrm>
          <a:prstGeom prst="rect">
            <a:avLst/>
          </a:prstGeom>
        </p:spPr>
      </p:pic>
    </p:spTree>
    <p:extLst>
      <p:ext uri="{BB962C8B-B14F-4D97-AF65-F5344CB8AC3E}">
        <p14:creationId xmlns:p14="http://schemas.microsoft.com/office/powerpoint/2010/main" val="3353459002"/>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A10F564C-18DD-D7DC-4F04-4476EE8B5FC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154" r="15154"/>
          <a:stretch/>
        </p:blipFill>
        <p:spPr>
          <a:xfrm>
            <a:off x="0" y="888072"/>
            <a:ext cx="11096950" cy="11942064"/>
          </a:xfrm>
        </p:spPr>
      </p:pic>
      <p:sp>
        <p:nvSpPr>
          <p:cNvPr id="3" name="Rectangle 41">
            <a:extLst>
              <a:ext uri="{FF2B5EF4-FFF2-40B4-BE49-F238E27FC236}">
                <a16:creationId xmlns:a16="http://schemas.microsoft.com/office/drawing/2014/main" id="{5CA93FAC-0B64-631E-C5E8-7A9CD9537AFD}"/>
              </a:ext>
            </a:extLst>
          </p:cNvPr>
          <p:cNvSpPr/>
          <p:nvPr/>
        </p:nvSpPr>
        <p:spPr>
          <a:xfrm>
            <a:off x="10547107" y="3276600"/>
            <a:ext cx="13773444" cy="2158195"/>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7" name="TextBox 6">
            <a:extLst>
              <a:ext uri="{FF2B5EF4-FFF2-40B4-BE49-F238E27FC236}">
                <a16:creationId xmlns:a16="http://schemas.microsoft.com/office/drawing/2014/main" id="{39B1E629-C4D3-78FC-584A-66C8CE4857B3}"/>
              </a:ext>
            </a:extLst>
          </p:cNvPr>
          <p:cNvSpPr txBox="1"/>
          <p:nvPr/>
        </p:nvSpPr>
        <p:spPr>
          <a:xfrm>
            <a:off x="13000617" y="3733800"/>
            <a:ext cx="9414795" cy="1169551"/>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Legislative Priorities</a:t>
            </a:r>
          </a:p>
        </p:txBody>
      </p:sp>
      <p:pic>
        <p:nvPicPr>
          <p:cNvPr id="4" name="Picture 3" descr="A yellow and green logo&#10;&#10;Description automatically generated">
            <a:extLst>
              <a:ext uri="{FF2B5EF4-FFF2-40B4-BE49-F238E27FC236}">
                <a16:creationId xmlns:a16="http://schemas.microsoft.com/office/drawing/2014/main" id="{645430FE-B4F7-3D6F-DB04-E81DA1EC6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83278" y="11331526"/>
            <a:ext cx="1966615" cy="1884017"/>
          </a:xfrm>
          <a:prstGeom prst="rect">
            <a:avLst/>
          </a:prstGeom>
        </p:spPr>
      </p:pic>
      <p:sp>
        <p:nvSpPr>
          <p:cNvPr id="2" name="Title 20">
            <a:extLst>
              <a:ext uri="{FF2B5EF4-FFF2-40B4-BE49-F238E27FC236}">
                <a16:creationId xmlns:a16="http://schemas.microsoft.com/office/drawing/2014/main" id="{A4C58040-89C3-EBB9-BB72-08B9A49C62BD}"/>
              </a:ext>
            </a:extLst>
          </p:cNvPr>
          <p:cNvSpPr txBox="1">
            <a:spLocks/>
          </p:cNvSpPr>
          <p:nvPr/>
        </p:nvSpPr>
        <p:spPr bwMode="auto">
          <a:xfrm>
            <a:off x="13012241" y="4890279"/>
            <a:ext cx="10152854" cy="445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nSpc>
                <a:spcPct val="130000"/>
              </a:lnSpc>
              <a:spcAft>
                <a:spcPts val="2400"/>
              </a:spcAft>
              <a:buClr>
                <a:srgbClr val="FFFF00"/>
              </a:buClr>
            </a:pPr>
            <a:endPar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a:lnSpc>
                <a:spcPct val="130000"/>
              </a:lnSpc>
              <a:spcAft>
                <a:spcPts val="2400"/>
              </a:spcAft>
              <a:buClr>
                <a:srgbClr val="FFFF00"/>
              </a:buClr>
            </a:pPr>
            <a:r>
              <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rPr>
              <a:t>Federal Grants</a:t>
            </a:r>
            <a:endParaRPr lang="en-US" sz="3200" b="1" dirty="0">
              <a:solidFill>
                <a:schemeClr val="bg1"/>
              </a:solidFill>
              <a:latin typeface="Lato" panose="020F0502020204030203" pitchFamily="34" charset="0"/>
              <a:ea typeface="Lato" panose="020F0502020204030203" pitchFamily="34" charset="0"/>
              <a:cs typeface="Lato" panose="020F0502020204030203" pitchFamily="34" charset="0"/>
            </a:endParaRPr>
          </a:p>
          <a:p>
            <a:pPr>
              <a:lnSpc>
                <a:spcPct val="130000"/>
              </a:lnSpc>
              <a:spcAft>
                <a:spcPts val="2400"/>
              </a:spcAft>
              <a:buClr>
                <a:srgbClr val="FFFF00"/>
              </a:buClr>
            </a:pPr>
            <a:r>
              <a:rPr lang="en-US" sz="3200" b="1" dirty="0">
                <a:solidFill>
                  <a:srgbClr val="FFFF00"/>
                </a:solidFill>
                <a:latin typeface="Lato" panose="020F0502020204030203" pitchFamily="34" charset="0"/>
                <a:ea typeface="Lato" panose="020F0502020204030203" pitchFamily="34" charset="0"/>
                <a:cs typeface="Lato" panose="020F0502020204030203" pitchFamily="34" charset="0"/>
              </a:rPr>
              <a:t>Maintain……..</a:t>
            </a:r>
          </a:p>
          <a:p>
            <a:pPr marL="457200" indent="-457200">
              <a:lnSpc>
                <a:spcPct val="130000"/>
              </a:lnSpc>
              <a:spcAft>
                <a:spcPts val="2400"/>
              </a:spcAft>
              <a:buClr>
                <a:srgbClr val="FFFF00"/>
              </a:buClr>
              <a:buFont typeface="Wingdings" panose="05000000000000000000" pitchFamily="2" charset="2"/>
              <a:buChar char="ü"/>
            </a:pPr>
            <a:r>
              <a:rPr lang="en-US" sz="2800"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Assistance to Firefighters Grant program (AFG)</a:t>
            </a:r>
          </a:p>
          <a:p>
            <a:pPr marL="457200" indent="-457200">
              <a:lnSpc>
                <a:spcPct val="130000"/>
              </a:lnSpc>
              <a:spcAft>
                <a:spcPts val="2400"/>
              </a:spcAft>
              <a:buClr>
                <a:srgbClr val="FFFF00"/>
              </a:buClr>
              <a:buFont typeface="Wingdings" panose="05000000000000000000" pitchFamily="2" charset="2"/>
              <a:buChar char="ü"/>
            </a:pPr>
            <a:r>
              <a:rPr lang="en-US" sz="2800"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Staffing for Adequate Fire &amp; Emergency Response (SAFER)</a:t>
            </a:r>
          </a:p>
        </p:txBody>
      </p:sp>
    </p:spTree>
    <p:extLst>
      <p:ext uri="{BB962C8B-B14F-4D97-AF65-F5344CB8AC3E}">
        <p14:creationId xmlns:p14="http://schemas.microsoft.com/office/powerpoint/2010/main" val="3493582624"/>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0F9E6-725D-68DE-BE47-0924F2A5F6B3}"/>
            </a:ext>
          </a:extLst>
        </p:cNvPr>
        <p:cNvGrpSpPr/>
        <p:nvPr/>
      </p:nvGrpSpPr>
      <p:grpSpPr>
        <a:xfrm>
          <a:off x="0" y="0"/>
          <a:ext cx="0" cy="0"/>
          <a:chOff x="0" y="0"/>
          <a:chExt cx="0" cy="0"/>
        </a:xfrm>
      </p:grpSpPr>
      <p:sp>
        <p:nvSpPr>
          <p:cNvPr id="3" name="Rectangle 41">
            <a:extLst>
              <a:ext uri="{FF2B5EF4-FFF2-40B4-BE49-F238E27FC236}">
                <a16:creationId xmlns:a16="http://schemas.microsoft.com/office/drawing/2014/main" id="{EA57A41D-4816-9F53-87A1-F3D1653E76AC}"/>
              </a:ext>
            </a:extLst>
          </p:cNvPr>
          <p:cNvSpPr/>
          <p:nvPr/>
        </p:nvSpPr>
        <p:spPr>
          <a:xfrm flipH="1">
            <a:off x="-1" y="1143000"/>
            <a:ext cx="12161837" cy="2286000"/>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7" name="TextBox 6">
            <a:extLst>
              <a:ext uri="{FF2B5EF4-FFF2-40B4-BE49-F238E27FC236}">
                <a16:creationId xmlns:a16="http://schemas.microsoft.com/office/drawing/2014/main" id="{58750E8C-D36D-79BA-FD33-2429C7B6E296}"/>
              </a:ext>
            </a:extLst>
          </p:cNvPr>
          <p:cNvSpPr txBox="1"/>
          <p:nvPr/>
        </p:nvSpPr>
        <p:spPr>
          <a:xfrm>
            <a:off x="977711" y="1701224"/>
            <a:ext cx="10391405" cy="1169551"/>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Looking Forward…</a:t>
            </a:r>
          </a:p>
        </p:txBody>
      </p:sp>
      <p:pic>
        <p:nvPicPr>
          <p:cNvPr id="4" name="Picture 3" descr="A yellow and green logo&#10;&#10;Description automatically generated">
            <a:extLst>
              <a:ext uri="{FF2B5EF4-FFF2-40B4-BE49-F238E27FC236}">
                <a16:creationId xmlns:a16="http://schemas.microsoft.com/office/drawing/2014/main" id="{3DE7E514-2CD5-E310-7512-6C14230134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83278" y="11331526"/>
            <a:ext cx="1966615" cy="1884017"/>
          </a:xfrm>
          <a:prstGeom prst="rect">
            <a:avLst/>
          </a:prstGeom>
        </p:spPr>
      </p:pic>
      <p:sp>
        <p:nvSpPr>
          <p:cNvPr id="5" name="Oval 4">
            <a:extLst>
              <a:ext uri="{FF2B5EF4-FFF2-40B4-BE49-F238E27FC236}">
                <a16:creationId xmlns:a16="http://schemas.microsoft.com/office/drawing/2014/main" id="{6B48BA54-FC28-2571-7843-27A5BC5D63EF}"/>
              </a:ext>
            </a:extLst>
          </p:cNvPr>
          <p:cNvSpPr/>
          <p:nvPr/>
        </p:nvSpPr>
        <p:spPr>
          <a:xfrm>
            <a:off x="16721557" y="500457"/>
            <a:ext cx="7987240" cy="7967071"/>
          </a:xfrm>
          <a:prstGeom prst="ellipse">
            <a:avLst/>
          </a:prstGeom>
          <a:blipFill dpi="0" rotWithShape="1">
            <a:blip r:embed="rId4"/>
            <a:srcRect/>
            <a:stretch>
              <a:fillRect l="-17000" r="-17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FC138E18-425A-2E49-CA79-9CF023ABCE61}"/>
              </a:ext>
            </a:extLst>
          </p:cNvPr>
          <p:cNvSpPr/>
          <p:nvPr/>
        </p:nvSpPr>
        <p:spPr>
          <a:xfrm>
            <a:off x="14905037" y="6591607"/>
            <a:ext cx="4754880" cy="4739919"/>
          </a:xfrm>
          <a:prstGeom prst="ellipse">
            <a:avLst/>
          </a:prstGeom>
          <a:blipFill dpi="0" rotWithShape="1">
            <a:blip r:embed="rId5"/>
            <a:srcRect/>
            <a:stretch>
              <a:fillRect l="-34000" r="-79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20">
            <a:extLst>
              <a:ext uri="{FF2B5EF4-FFF2-40B4-BE49-F238E27FC236}">
                <a16:creationId xmlns:a16="http://schemas.microsoft.com/office/drawing/2014/main" id="{837F6B53-3765-3532-4B0E-108EFDDE35BE}"/>
              </a:ext>
            </a:extLst>
          </p:cNvPr>
          <p:cNvSpPr txBox="1">
            <a:spLocks/>
          </p:cNvSpPr>
          <p:nvPr/>
        </p:nvSpPr>
        <p:spPr bwMode="auto">
          <a:xfrm>
            <a:off x="943255" y="4004809"/>
            <a:ext cx="13317726" cy="778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marL="457200" indent="-457200">
              <a:lnSpc>
                <a:spcPct val="130000"/>
              </a:lnSpc>
              <a:spcAft>
                <a:spcPts val="2400"/>
              </a:spcAft>
              <a:buClr>
                <a:srgbClr val="FFFF00"/>
              </a:buClr>
              <a:buFont typeface="Courier New" panose="02070309020205020404" pitchFamily="49" charset="0"/>
              <a:buChar char="o"/>
            </a:pPr>
            <a:r>
              <a:rPr lang="en-US" sz="3200" dirty="0">
                <a:solidFill>
                  <a:srgbClr val="FFFFFF"/>
                </a:solidFill>
                <a:effectLst/>
                <a:latin typeface="Lato" panose="020F0502020204030203" pitchFamily="34" charset="0"/>
                <a:ea typeface="Lato" panose="020F0502020204030203" pitchFamily="34" charset="0"/>
                <a:cs typeface="Lato" panose="020F0502020204030203" pitchFamily="34" charset="0"/>
              </a:rPr>
              <a:t>Arrival of 2025 Pierce 1500 GPM Pumper  </a:t>
            </a:r>
          </a:p>
          <a:p>
            <a:pPr marL="457200" indent="-457200">
              <a:lnSpc>
                <a:spcPct val="130000"/>
              </a:lnSpc>
              <a:spcAft>
                <a:spcPts val="2400"/>
              </a:spcAft>
              <a:buClr>
                <a:srgbClr val="FFFF00"/>
              </a:buClr>
              <a:buFont typeface="Courier New" panose="02070309020205020404" pitchFamily="49" charset="0"/>
              <a:buChar char="o"/>
            </a:pPr>
            <a:r>
              <a:rPr lang="en-US" sz="3200" dirty="0">
                <a:solidFill>
                  <a:srgbClr val="FFFFFF"/>
                </a:solidFill>
                <a:effectLst/>
                <a:latin typeface="Lato" panose="020F0502020204030203" pitchFamily="34" charset="0"/>
                <a:ea typeface="Lato" panose="020F0502020204030203" pitchFamily="34" charset="0"/>
                <a:cs typeface="Lato" panose="020F0502020204030203" pitchFamily="34" charset="0"/>
              </a:rPr>
              <a:t>UTV/Trailer *</a:t>
            </a:r>
          </a:p>
          <a:p>
            <a:pPr marL="457200" indent="-457200">
              <a:lnSpc>
                <a:spcPct val="130000"/>
              </a:lnSpc>
              <a:spcAft>
                <a:spcPts val="2400"/>
              </a:spcAft>
              <a:buClr>
                <a:srgbClr val="FFFF00"/>
              </a:buClr>
              <a:buFont typeface="Courier New" panose="02070309020205020404" pitchFamily="49" charset="0"/>
              <a:buChar char="o"/>
            </a:pPr>
            <a:r>
              <a:rPr lang="en-US" sz="3200" dirty="0">
                <a:solidFill>
                  <a:srgbClr val="FFFFFF"/>
                </a:solidFill>
                <a:effectLst/>
                <a:latin typeface="Lato" panose="020F0502020204030203" pitchFamily="34" charset="0"/>
                <a:ea typeface="Lato" panose="020F0502020204030203" pitchFamily="34" charset="0"/>
                <a:cs typeface="Lato" panose="020F0502020204030203" pitchFamily="34" charset="0"/>
              </a:rPr>
              <a:t>Breathing Air Compressor/SCBA Fill Station*</a:t>
            </a:r>
          </a:p>
          <a:p>
            <a:pPr marL="457200" indent="-457200">
              <a:lnSpc>
                <a:spcPct val="130000"/>
              </a:lnSpc>
              <a:spcAft>
                <a:spcPts val="2400"/>
              </a:spcAft>
              <a:buClr>
                <a:srgbClr val="FFFF00"/>
              </a:buClr>
              <a:buFont typeface="Courier New" panose="02070309020205020404" pitchFamily="49" charset="0"/>
              <a:buChar char="o"/>
            </a:pPr>
            <a:r>
              <a:rPr lang="en-US" sz="3200" dirty="0">
                <a:solidFill>
                  <a:srgbClr val="FFFFFF"/>
                </a:solidFill>
                <a:effectLst/>
                <a:latin typeface="Lato" panose="020F0502020204030203" pitchFamily="34" charset="0"/>
                <a:ea typeface="Lato" panose="020F0502020204030203" pitchFamily="34" charset="0"/>
                <a:cs typeface="Lato" panose="020F0502020204030203" pitchFamily="34" charset="0"/>
              </a:rPr>
              <a:t>Concept plan for </a:t>
            </a:r>
            <a:r>
              <a:rPr lang="en-US" sz="3200" dirty="0">
                <a:solidFill>
                  <a:srgbClr val="FFFFFF"/>
                </a:solidFill>
                <a:latin typeface="Lato" panose="020F0502020204030203" pitchFamily="34" charset="0"/>
                <a:ea typeface="Lato" panose="020F0502020204030203" pitchFamily="34" charset="0"/>
                <a:cs typeface="Lato" panose="020F0502020204030203" pitchFamily="34" charset="0"/>
              </a:rPr>
              <a:t>the Audubon Emergency </a:t>
            </a:r>
            <a:r>
              <a:rPr lang="en-US" sz="3200" dirty="0">
                <a:solidFill>
                  <a:srgbClr val="FFFFFF"/>
                </a:solidFill>
                <a:effectLst/>
                <a:latin typeface="Lato" panose="020F0502020204030203" pitchFamily="34" charset="0"/>
                <a:ea typeface="Lato" panose="020F0502020204030203" pitchFamily="34" charset="0"/>
                <a:cs typeface="Lato" panose="020F0502020204030203" pitchFamily="34" charset="0"/>
              </a:rPr>
              <a:t>Services Substation</a:t>
            </a:r>
          </a:p>
          <a:p>
            <a:pPr marL="457200" indent="-457200">
              <a:lnSpc>
                <a:spcPct val="130000"/>
              </a:lnSpc>
              <a:spcAft>
                <a:spcPts val="2400"/>
              </a:spcAft>
              <a:buClr>
                <a:srgbClr val="FFFF00"/>
              </a:buClr>
              <a:buFont typeface="Courier New" panose="02070309020205020404" pitchFamily="49" charset="0"/>
              <a:buChar char="o"/>
            </a:pPr>
            <a:r>
              <a:rPr lang="en-US" sz="3200" dirty="0">
                <a:solidFill>
                  <a:srgbClr val="FFFFFF"/>
                </a:solidFill>
                <a:latin typeface="Lato" panose="020F0502020204030203" pitchFamily="34" charset="0"/>
                <a:ea typeface="Lato" panose="020F0502020204030203" pitchFamily="34" charset="0"/>
                <a:cs typeface="Lato" panose="020F0502020204030203" pitchFamily="34" charset="0"/>
              </a:rPr>
              <a:t>Acquisition of federal mandated NERIS compliant software (National Emergency Response Information System)</a:t>
            </a:r>
            <a:r>
              <a:rPr lang="en-US" sz="3200" dirty="0">
                <a:solidFill>
                  <a:srgbClr val="FFFFFF"/>
                </a:solidFill>
                <a:effectLst/>
                <a:latin typeface="Lato" panose="020F0502020204030203" pitchFamily="34" charset="0"/>
                <a:ea typeface="Lato" panose="020F0502020204030203" pitchFamily="34" charset="0"/>
                <a:cs typeface="Lato" panose="020F0502020204030203" pitchFamily="34" charset="0"/>
              </a:rPr>
              <a:t> </a:t>
            </a:r>
          </a:p>
          <a:p>
            <a:pPr marL="457200" indent="-457200">
              <a:lnSpc>
                <a:spcPct val="130000"/>
              </a:lnSpc>
              <a:spcAft>
                <a:spcPts val="2400"/>
              </a:spcAft>
              <a:buClr>
                <a:srgbClr val="FFFF00"/>
              </a:buClr>
              <a:buFont typeface="Courier New" panose="02070309020205020404" pitchFamily="49" charset="0"/>
              <a:buChar char="o"/>
            </a:pPr>
            <a:endParaRPr lang="en-US" sz="3200" dirty="0">
              <a:solidFill>
                <a:srgbClr val="FFFFFF"/>
              </a:solidFill>
              <a:effectLst/>
              <a:latin typeface="Lato" panose="020F0502020204030203" pitchFamily="34" charset="0"/>
              <a:ea typeface="Lato" panose="020F0502020204030203" pitchFamily="34" charset="0"/>
              <a:cs typeface="Lato" panose="020F0502020204030203" pitchFamily="34" charset="0"/>
            </a:endParaRPr>
          </a:p>
          <a:p>
            <a:pPr>
              <a:lnSpc>
                <a:spcPct val="130000"/>
              </a:lnSpc>
              <a:spcAft>
                <a:spcPts val="2400"/>
              </a:spcAft>
              <a:buClr>
                <a:srgbClr val="FFFF00"/>
              </a:buClr>
            </a:pPr>
            <a:r>
              <a:rPr lang="en-US" sz="3200" i="1" dirty="0">
                <a:solidFill>
                  <a:srgbClr val="DDDCDC"/>
                </a:solidFill>
                <a:effectLst/>
                <a:latin typeface="Lato" panose="020F0502020204030203" pitchFamily="34" charset="0"/>
                <a:ea typeface="Lato" panose="020F0502020204030203" pitchFamily="34" charset="0"/>
                <a:cs typeface="Lato" panose="020F0502020204030203" pitchFamily="34" charset="0"/>
              </a:rPr>
              <a:t> * Thank you to Representative Joe Webster &amp; Staff for facilitating this </a:t>
            </a:r>
            <a:r>
              <a:rPr lang="en-US" sz="3200" i="1" dirty="0">
                <a:solidFill>
                  <a:srgbClr val="FFFF00"/>
                </a:solidFill>
                <a:effectLst/>
                <a:latin typeface="Lato" panose="020F0502020204030203" pitchFamily="34" charset="0"/>
                <a:ea typeface="Lato" panose="020F0502020204030203" pitchFamily="34" charset="0"/>
                <a:cs typeface="Lato" panose="020F0502020204030203" pitchFamily="34" charset="0"/>
              </a:rPr>
              <a:t>grant of $150,000 </a:t>
            </a:r>
            <a:r>
              <a:rPr lang="en-US" sz="3200" i="1" dirty="0">
                <a:solidFill>
                  <a:srgbClr val="DDDCDC"/>
                </a:solidFill>
                <a:effectLst/>
                <a:latin typeface="Lato" panose="020F0502020204030203" pitchFamily="34" charset="0"/>
                <a:ea typeface="Lato" panose="020F0502020204030203" pitchFamily="34" charset="0"/>
                <a:cs typeface="Lato" panose="020F0502020204030203" pitchFamily="34" charset="0"/>
              </a:rPr>
              <a:t>through the American Rescue Plan Act</a:t>
            </a:r>
          </a:p>
        </p:txBody>
      </p:sp>
    </p:spTree>
    <p:extLst>
      <p:ext uri="{BB962C8B-B14F-4D97-AF65-F5344CB8AC3E}">
        <p14:creationId xmlns:p14="http://schemas.microsoft.com/office/powerpoint/2010/main" val="1370437417"/>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1"/>
          <p:cNvSpPr/>
          <p:nvPr/>
        </p:nvSpPr>
        <p:spPr>
          <a:xfrm flipH="1">
            <a:off x="-487363" y="348759"/>
            <a:ext cx="17495837" cy="2082915"/>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 name="connsiteX0" fmla="*/ 0 w 13792518"/>
              <a:gd name="connsiteY0" fmla="*/ 0 h 4105896"/>
              <a:gd name="connsiteX1" fmla="*/ 13792518 w 13792518"/>
              <a:gd name="connsiteY1" fmla="*/ 45720 h 4105896"/>
              <a:gd name="connsiteX2" fmla="*/ 13792518 w 13792518"/>
              <a:gd name="connsiteY2" fmla="*/ 4062978 h 4105896"/>
              <a:gd name="connsiteX3" fmla="*/ 1065025 w 13792518"/>
              <a:gd name="connsiteY3" fmla="*/ 4105896 h 4105896"/>
              <a:gd name="connsiteX4" fmla="*/ 0 w 13792518"/>
              <a:gd name="connsiteY4" fmla="*/ 0 h 410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105896">
                <a:moveTo>
                  <a:pt x="0" y="0"/>
                </a:moveTo>
                <a:lnTo>
                  <a:pt x="13792518" y="45720"/>
                </a:lnTo>
                <a:lnTo>
                  <a:pt x="13792518" y="4062978"/>
                </a:lnTo>
                <a:lnTo>
                  <a:pt x="1065025" y="4105896"/>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8" name="TextBox 7"/>
          <p:cNvSpPr txBox="1"/>
          <p:nvPr/>
        </p:nvSpPr>
        <p:spPr>
          <a:xfrm>
            <a:off x="703936" y="805440"/>
            <a:ext cx="15149845" cy="1169551"/>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Lower Providence Leadership Team</a:t>
            </a:r>
          </a:p>
        </p:txBody>
      </p:sp>
      <p:pic>
        <p:nvPicPr>
          <p:cNvPr id="11" name="Picture 10" descr="A yellow and green logo&#10;&#10;Description automatically generated">
            <a:extLst>
              <a:ext uri="{FF2B5EF4-FFF2-40B4-BE49-F238E27FC236}">
                <a16:creationId xmlns:a16="http://schemas.microsoft.com/office/drawing/2014/main" id="{8B4B82FA-CA8A-D406-376D-C0019F4060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83278" y="11331526"/>
            <a:ext cx="1966615" cy="1884017"/>
          </a:xfrm>
          <a:prstGeom prst="rect">
            <a:avLst/>
          </a:prstGeom>
        </p:spPr>
      </p:pic>
      <p:sp>
        <p:nvSpPr>
          <p:cNvPr id="3" name="Title 20">
            <a:extLst>
              <a:ext uri="{FF2B5EF4-FFF2-40B4-BE49-F238E27FC236}">
                <a16:creationId xmlns:a16="http://schemas.microsoft.com/office/drawing/2014/main" id="{8D69033F-9DCD-1DD7-44A9-F8D2B4EE483E}"/>
              </a:ext>
            </a:extLst>
          </p:cNvPr>
          <p:cNvSpPr txBox="1">
            <a:spLocks/>
          </p:cNvSpPr>
          <p:nvPr/>
        </p:nvSpPr>
        <p:spPr bwMode="auto">
          <a:xfrm>
            <a:off x="703936" y="9209496"/>
            <a:ext cx="22453878" cy="488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numCol="3"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nSpc>
                <a:spcPct val="130000"/>
              </a:lnSpc>
              <a:spcAft>
                <a:spcPts val="2400"/>
              </a:spcAft>
              <a:buClr>
                <a:srgbClr val="FFFF00"/>
              </a:buClr>
            </a:pPr>
            <a:r>
              <a:rPr lang="en-US" sz="3200" b="1" dirty="0">
                <a:solidFill>
                  <a:schemeClr val="bg1"/>
                </a:solidFill>
                <a:effectLst/>
                <a:latin typeface="Lato" panose="020F0502020204030203"/>
                <a:ea typeface="Lato" panose="020F0502020204030203" pitchFamily="34" charset="0"/>
                <a:cs typeface="Lato" panose="020F0502020204030203" pitchFamily="34" charset="0"/>
              </a:rPr>
              <a:t>Administrative Officers</a:t>
            </a: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Dan Furman, </a:t>
            </a:r>
            <a:r>
              <a:rPr lang="en-US" sz="3200" i="1" dirty="0">
                <a:solidFill>
                  <a:srgbClr val="DDDCDC"/>
                </a:solidFill>
                <a:latin typeface="Lato" panose="020F0502020204030203"/>
              </a:rPr>
              <a:t>President (Trustee)</a:t>
            </a: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William Murphy, </a:t>
            </a:r>
            <a:r>
              <a:rPr lang="en-US" sz="3200" i="1" dirty="0">
                <a:solidFill>
                  <a:srgbClr val="DDDCDC"/>
                </a:solidFill>
                <a:latin typeface="Lato" panose="020F0502020204030203"/>
              </a:rPr>
              <a:t>Vice President</a:t>
            </a: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Carol Hoy, </a:t>
            </a:r>
            <a:r>
              <a:rPr lang="en-US" sz="3200" i="1" dirty="0">
                <a:solidFill>
                  <a:schemeClr val="bg1"/>
                </a:solidFill>
                <a:latin typeface="Lato" panose="020F0502020204030203"/>
              </a:rPr>
              <a:t>Secretary</a:t>
            </a: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Keith Meserole, </a:t>
            </a:r>
            <a:r>
              <a:rPr lang="en-US" sz="3200" i="1" dirty="0">
                <a:solidFill>
                  <a:srgbClr val="DDDCDC"/>
                </a:solidFill>
                <a:latin typeface="Lato" panose="020F0502020204030203"/>
              </a:rPr>
              <a:t>Treasurer</a:t>
            </a:r>
          </a:p>
          <a:p>
            <a:pPr marL="457200" lvl="0" indent="-457200">
              <a:spcAft>
                <a:spcPts val="2400"/>
              </a:spcAft>
              <a:buClr>
                <a:srgbClr val="FFFF00"/>
              </a:buClr>
              <a:buSzPct val="75000"/>
              <a:buFont typeface="Courier New" panose="02070309020205020404" pitchFamily="49" charset="0"/>
              <a:buChar char="o"/>
            </a:pPr>
            <a:endParaRPr lang="en-US" sz="3200" i="1" dirty="0">
              <a:solidFill>
                <a:srgbClr val="DDDCDC"/>
              </a:solidFill>
              <a:latin typeface="Lato" panose="020F0502020204030203"/>
            </a:endParaRPr>
          </a:p>
          <a:p>
            <a:pPr marL="457200" lvl="0" indent="-457200">
              <a:spcAft>
                <a:spcPts val="2400"/>
              </a:spcAft>
              <a:buClr>
                <a:srgbClr val="FFFF00"/>
              </a:buClr>
              <a:buSzPct val="75000"/>
              <a:buFont typeface="Courier New" panose="02070309020205020404" pitchFamily="49" charset="0"/>
              <a:buChar char="o"/>
            </a:pPr>
            <a:endParaRPr lang="en-US" sz="3200" b="1" dirty="0">
              <a:solidFill>
                <a:schemeClr val="bg1"/>
              </a:solidFill>
              <a:latin typeface="Lato" panose="020F0502020204030203"/>
            </a:endParaRP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Lou Ruh, </a:t>
            </a:r>
            <a:r>
              <a:rPr lang="en-US" sz="3200" i="1" dirty="0">
                <a:solidFill>
                  <a:srgbClr val="DDDCDC"/>
                </a:solidFill>
                <a:latin typeface="Lato" panose="020F0502020204030203"/>
              </a:rPr>
              <a:t>Financial Secretary</a:t>
            </a: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Jackie Rittenhouse, </a:t>
            </a:r>
            <a:r>
              <a:rPr lang="en-US" sz="3200" i="1" dirty="0">
                <a:solidFill>
                  <a:srgbClr val="DDDCDC"/>
                </a:solidFill>
                <a:latin typeface="Lato" panose="020F0502020204030203"/>
              </a:rPr>
              <a:t>Trustee Chair</a:t>
            </a: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David Cemini, </a:t>
            </a:r>
            <a:r>
              <a:rPr lang="en-US" sz="3200" i="1" dirty="0">
                <a:solidFill>
                  <a:srgbClr val="DDDCDC"/>
                </a:solidFill>
                <a:latin typeface="Lato" panose="020F0502020204030203"/>
              </a:rPr>
              <a:t>Trustee</a:t>
            </a: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Fran Getka, </a:t>
            </a:r>
            <a:r>
              <a:rPr lang="en-US" sz="3200" i="1" dirty="0">
                <a:solidFill>
                  <a:srgbClr val="DDDCDC"/>
                </a:solidFill>
                <a:latin typeface="Lato" panose="020F0502020204030203"/>
              </a:rPr>
              <a:t>Trustee</a:t>
            </a:r>
          </a:p>
          <a:p>
            <a:pPr marL="457200" lvl="0" indent="-457200">
              <a:spcAft>
                <a:spcPts val="2400"/>
              </a:spcAft>
              <a:buClr>
                <a:srgbClr val="FFFF00"/>
              </a:buClr>
              <a:buSzPct val="75000"/>
              <a:buFont typeface="Courier New" panose="02070309020205020404" pitchFamily="49" charset="0"/>
              <a:buChar char="o"/>
            </a:pPr>
            <a:endParaRPr lang="en-US" sz="3200" i="1" dirty="0">
              <a:solidFill>
                <a:srgbClr val="DDDCDC"/>
              </a:solidFill>
              <a:latin typeface="Lato" panose="020F0502020204030203"/>
            </a:endParaRPr>
          </a:p>
          <a:p>
            <a:pPr marL="457200" lvl="0" indent="-457200">
              <a:spcAft>
                <a:spcPts val="2400"/>
              </a:spcAft>
              <a:buClr>
                <a:srgbClr val="FFFF00"/>
              </a:buClr>
              <a:buSzPct val="75000"/>
              <a:buFont typeface="Courier New" panose="02070309020205020404" pitchFamily="49" charset="0"/>
              <a:buChar char="o"/>
            </a:pPr>
            <a:endParaRPr lang="en-US" sz="3200" b="1" dirty="0">
              <a:solidFill>
                <a:schemeClr val="bg1"/>
              </a:solidFill>
              <a:latin typeface="Lato" panose="020F0502020204030203"/>
            </a:endParaRP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Mark Bogle, </a:t>
            </a:r>
            <a:r>
              <a:rPr lang="en-US" sz="3200" i="1" dirty="0">
                <a:solidFill>
                  <a:srgbClr val="DDDCDC"/>
                </a:solidFill>
                <a:latin typeface="Lato" panose="020F0502020204030203"/>
              </a:rPr>
              <a:t>Trustee</a:t>
            </a:r>
          </a:p>
          <a:p>
            <a:pPr marL="457200" lvl="0" indent="-457200">
              <a:spcAft>
                <a:spcPts val="2400"/>
              </a:spcAft>
              <a:buClr>
                <a:srgbClr val="FFFF00"/>
              </a:buClr>
              <a:buSzPct val="75000"/>
              <a:buFont typeface="Courier New" panose="02070309020205020404" pitchFamily="49" charset="0"/>
              <a:buChar char="o"/>
            </a:pPr>
            <a:r>
              <a:rPr lang="en-US" sz="3200" b="1" i="1" dirty="0">
                <a:solidFill>
                  <a:srgbClr val="DDDCDC"/>
                </a:solidFill>
                <a:latin typeface="Lato" panose="020F0502020204030203"/>
              </a:rPr>
              <a:t>Mark </a:t>
            </a:r>
            <a:r>
              <a:rPr lang="en-US" sz="3200" b="1" i="1" dirty="0" err="1">
                <a:solidFill>
                  <a:srgbClr val="DDDCDC"/>
                </a:solidFill>
                <a:latin typeface="Lato" panose="020F0502020204030203"/>
              </a:rPr>
              <a:t>Fireoved</a:t>
            </a:r>
            <a:r>
              <a:rPr lang="en-US" sz="3200" b="1" i="1" dirty="0">
                <a:solidFill>
                  <a:srgbClr val="DDDCDC"/>
                </a:solidFill>
                <a:latin typeface="Lato" panose="020F0502020204030203"/>
              </a:rPr>
              <a:t>,</a:t>
            </a:r>
            <a:r>
              <a:rPr lang="en-US" sz="3200" i="1" dirty="0">
                <a:solidFill>
                  <a:srgbClr val="DDDCDC"/>
                </a:solidFill>
                <a:latin typeface="Lato" panose="020F0502020204030203"/>
              </a:rPr>
              <a:t> Trustee</a:t>
            </a:r>
            <a:endParaRPr lang="en-US" sz="3200" i="1" dirty="0">
              <a:solidFill>
                <a:srgbClr val="DDDCDC"/>
              </a:solidFill>
            </a:endParaRPr>
          </a:p>
        </p:txBody>
      </p:sp>
      <p:sp>
        <p:nvSpPr>
          <p:cNvPr id="4" name="Title 20">
            <a:extLst>
              <a:ext uri="{FF2B5EF4-FFF2-40B4-BE49-F238E27FC236}">
                <a16:creationId xmlns:a16="http://schemas.microsoft.com/office/drawing/2014/main" id="{99118132-EAB9-7278-6B6D-099CD02DAECC}"/>
              </a:ext>
            </a:extLst>
          </p:cNvPr>
          <p:cNvSpPr txBox="1">
            <a:spLocks/>
          </p:cNvSpPr>
          <p:nvPr/>
        </p:nvSpPr>
        <p:spPr bwMode="auto">
          <a:xfrm>
            <a:off x="579437" y="2942967"/>
            <a:ext cx="22548224" cy="5594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numCol="3"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lvl="0">
              <a:spcAft>
                <a:spcPts val="2400"/>
              </a:spcAft>
            </a:pPr>
            <a:r>
              <a:rPr lang="en-US" sz="3200" b="1" dirty="0">
                <a:solidFill>
                  <a:schemeClr val="bg1"/>
                </a:solidFill>
                <a:latin typeface="Lato" panose="020F0502020204030203"/>
              </a:rPr>
              <a:t>Operational Officers</a:t>
            </a:r>
            <a:endParaRPr lang="en-US" sz="3200" dirty="0">
              <a:solidFill>
                <a:schemeClr val="bg1"/>
              </a:solidFill>
              <a:latin typeface="Lato" panose="020F0502020204030203"/>
            </a:endParaRP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James Lentz, </a:t>
            </a:r>
            <a:r>
              <a:rPr lang="en-US" sz="3200" i="1" dirty="0">
                <a:solidFill>
                  <a:srgbClr val="DDDCDC"/>
                </a:solidFill>
                <a:latin typeface="Lato" panose="020F0502020204030203"/>
              </a:rPr>
              <a:t>Fire Chief (Trustee)</a:t>
            </a: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Christopher Reynolds, </a:t>
            </a:r>
            <a:r>
              <a:rPr lang="en-US" sz="3200" i="1" dirty="0">
                <a:solidFill>
                  <a:srgbClr val="DDDCDC"/>
                </a:solidFill>
                <a:latin typeface="Lato" panose="020F0502020204030203"/>
              </a:rPr>
              <a:t>Deputy Chief</a:t>
            </a: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James Alexander, </a:t>
            </a:r>
            <a:r>
              <a:rPr lang="en-US" sz="3200" i="1" dirty="0">
                <a:solidFill>
                  <a:srgbClr val="DDDCDC"/>
                </a:solidFill>
                <a:latin typeface="Lato" panose="020F0502020204030203"/>
              </a:rPr>
              <a:t>Assistant Chief</a:t>
            </a: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Alexander Davis, </a:t>
            </a:r>
            <a:r>
              <a:rPr lang="en-US" sz="3200" i="1" dirty="0">
                <a:solidFill>
                  <a:srgbClr val="DDDCDC"/>
                </a:solidFill>
                <a:latin typeface="Lato" panose="020F0502020204030203"/>
              </a:rPr>
              <a:t>Battalion Chief</a:t>
            </a: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William Murphy, </a:t>
            </a:r>
            <a:r>
              <a:rPr lang="en-US" sz="3200" i="1" dirty="0">
                <a:solidFill>
                  <a:srgbClr val="DDDCDC"/>
                </a:solidFill>
                <a:latin typeface="Lato" panose="020F0502020204030203"/>
              </a:rPr>
              <a:t>Battalion Chief</a:t>
            </a:r>
          </a:p>
          <a:p>
            <a:pPr marL="45720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Chad Davis, </a:t>
            </a:r>
            <a:r>
              <a:rPr lang="en-US" sz="3200" i="1" dirty="0">
                <a:solidFill>
                  <a:srgbClr val="DDDCDC"/>
                </a:solidFill>
                <a:latin typeface="Lato" panose="020F0502020204030203"/>
              </a:rPr>
              <a:t>Fire Captain                           </a:t>
            </a:r>
          </a:p>
          <a:p>
            <a:pPr lvl="0">
              <a:spcAft>
                <a:spcPts val="2400"/>
              </a:spcAft>
              <a:buClr>
                <a:srgbClr val="FFFF00"/>
              </a:buClr>
              <a:buSzPct val="75000"/>
            </a:pPr>
            <a:endParaRPr lang="en-US" sz="3200" dirty="0">
              <a:solidFill>
                <a:schemeClr val="bg1"/>
              </a:solidFill>
              <a:latin typeface="Lato" panose="020F0502020204030203"/>
            </a:endParaRP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Zach Griffiths, </a:t>
            </a:r>
            <a:r>
              <a:rPr lang="en-US" sz="3200" i="1" dirty="0">
                <a:solidFill>
                  <a:srgbClr val="DDDCDC"/>
                </a:solidFill>
                <a:latin typeface="Lato" panose="020F0502020204030203"/>
              </a:rPr>
              <a:t>Lieutenant  </a:t>
            </a:r>
            <a:r>
              <a:rPr lang="en-US" sz="3200" dirty="0">
                <a:solidFill>
                  <a:schemeClr val="bg1"/>
                </a:solidFill>
                <a:latin typeface="Lato" panose="020F0502020204030203"/>
              </a:rPr>
              <a:t>                                                       </a:t>
            </a: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Charles Miller, </a:t>
            </a:r>
            <a:r>
              <a:rPr lang="en-US" sz="3200" b="1" i="1" dirty="0">
                <a:solidFill>
                  <a:srgbClr val="DDDCDC"/>
                </a:solidFill>
                <a:latin typeface="Lato" panose="020F0502020204030203"/>
              </a:rPr>
              <a:t>Jr, </a:t>
            </a:r>
            <a:r>
              <a:rPr lang="en-US" sz="3200" i="1" dirty="0">
                <a:solidFill>
                  <a:srgbClr val="DDDCDC"/>
                </a:solidFill>
                <a:latin typeface="Lato" panose="020F0502020204030203"/>
              </a:rPr>
              <a:t>Lieutenant</a:t>
            </a: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Mark Yakscoe</a:t>
            </a:r>
            <a:r>
              <a:rPr lang="en-US" sz="3200" b="1" i="1" dirty="0">
                <a:solidFill>
                  <a:schemeClr val="bg1"/>
                </a:solidFill>
                <a:latin typeface="Lato" panose="020F0502020204030203"/>
              </a:rPr>
              <a:t>, </a:t>
            </a:r>
            <a:r>
              <a:rPr lang="en-US" sz="3200" i="1" dirty="0">
                <a:solidFill>
                  <a:srgbClr val="DDDCDC"/>
                </a:solidFill>
                <a:latin typeface="Lato" panose="020F0502020204030203"/>
              </a:rPr>
              <a:t>Chief Engineer</a:t>
            </a: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Bruce Errington, </a:t>
            </a:r>
            <a:r>
              <a:rPr lang="en-US" sz="3200" i="1" dirty="0">
                <a:solidFill>
                  <a:srgbClr val="DDDCDC"/>
                </a:solidFill>
                <a:latin typeface="Lato" panose="020F0502020204030203"/>
              </a:rPr>
              <a:t>Engineer</a:t>
            </a:r>
          </a:p>
          <a:p>
            <a:pPr marL="45720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John Evans, </a:t>
            </a:r>
            <a:r>
              <a:rPr lang="en-US" sz="3200" i="1" dirty="0">
                <a:solidFill>
                  <a:srgbClr val="DDDCDC"/>
                </a:solidFill>
                <a:latin typeface="Lato" panose="020F0502020204030203"/>
              </a:rPr>
              <a:t>Engineer</a:t>
            </a:r>
          </a:p>
          <a:p>
            <a:pPr marL="45720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Andrew Getka, </a:t>
            </a:r>
            <a:r>
              <a:rPr lang="en-US" sz="3200" i="1" dirty="0">
                <a:solidFill>
                  <a:srgbClr val="DDDCDC"/>
                </a:solidFill>
                <a:latin typeface="Lato" panose="020F0502020204030203"/>
              </a:rPr>
              <a:t>Health &amp; Safety   </a:t>
            </a:r>
          </a:p>
          <a:p>
            <a:pPr lvl="0">
              <a:spcAft>
                <a:spcPts val="2400"/>
              </a:spcAft>
              <a:buClr>
                <a:srgbClr val="FFFF00"/>
              </a:buClr>
              <a:buSzPct val="75000"/>
            </a:pPr>
            <a:endParaRPr lang="en-US" sz="3200" dirty="0">
              <a:solidFill>
                <a:schemeClr val="bg1"/>
              </a:solidFill>
              <a:latin typeface="Lato" panose="020F0502020204030203"/>
            </a:endParaRP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Nick Cherniak, </a:t>
            </a:r>
            <a:r>
              <a:rPr lang="en-US" sz="3200" i="1" dirty="0">
                <a:solidFill>
                  <a:srgbClr val="DDDCDC"/>
                </a:solidFill>
                <a:latin typeface="Lato" panose="020F0502020204030203"/>
              </a:rPr>
              <a:t>Fire Police Captain</a:t>
            </a: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Keith Meserole, </a:t>
            </a:r>
            <a:r>
              <a:rPr lang="en-US" sz="3200" i="1" dirty="0">
                <a:solidFill>
                  <a:srgbClr val="DDDCDC"/>
                </a:solidFill>
                <a:latin typeface="Lato" panose="020F0502020204030203"/>
              </a:rPr>
              <a:t>Fire Police Lieutenant</a:t>
            </a: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Lou Ruh, </a:t>
            </a:r>
            <a:r>
              <a:rPr lang="en-US" sz="3200" i="1" dirty="0">
                <a:solidFill>
                  <a:srgbClr val="DDDCDC"/>
                </a:solidFill>
                <a:latin typeface="Lato" panose="020F0502020204030203"/>
              </a:rPr>
              <a:t>Fire Police Sergeant</a:t>
            </a:r>
          </a:p>
          <a:p>
            <a:pPr marL="457200" lvl="0" indent="-457200">
              <a:spcAft>
                <a:spcPts val="2400"/>
              </a:spcAft>
              <a:buClr>
                <a:srgbClr val="FFFF00"/>
              </a:buClr>
              <a:buSzPct val="75000"/>
              <a:buFont typeface="Courier New" panose="02070309020205020404" pitchFamily="49" charset="0"/>
              <a:buChar char="o"/>
            </a:pPr>
            <a:r>
              <a:rPr lang="en-US" sz="3200" b="1" dirty="0">
                <a:solidFill>
                  <a:schemeClr val="bg1"/>
                </a:solidFill>
                <a:latin typeface="Lato" panose="020F0502020204030203"/>
              </a:rPr>
              <a:t>Mark Fireoved, </a:t>
            </a:r>
            <a:r>
              <a:rPr lang="en-US" sz="3200" i="1" dirty="0">
                <a:solidFill>
                  <a:srgbClr val="DDDCDC"/>
                </a:solidFill>
                <a:latin typeface="Lato" panose="020F0502020204030203"/>
              </a:rPr>
              <a:t>Fire Police Corporal</a:t>
            </a:r>
          </a:p>
        </p:txBody>
      </p:sp>
      <p:sp>
        <p:nvSpPr>
          <p:cNvPr id="5" name="TextBox 4">
            <a:extLst>
              <a:ext uri="{FF2B5EF4-FFF2-40B4-BE49-F238E27FC236}">
                <a16:creationId xmlns:a16="http://schemas.microsoft.com/office/drawing/2014/main" id="{BE91B128-CD68-F7BC-7EDB-94954C7D6FED}"/>
              </a:ext>
            </a:extLst>
          </p:cNvPr>
          <p:cNvSpPr txBox="1"/>
          <p:nvPr/>
        </p:nvSpPr>
        <p:spPr>
          <a:xfrm>
            <a:off x="7516740" y="815060"/>
            <a:ext cx="15149845" cy="1169551"/>
          </a:xfrm>
          <a:prstGeom prst="rect">
            <a:avLst/>
          </a:prstGeom>
          <a:noFill/>
        </p:spPr>
        <p:txBody>
          <a:bodyPr wrap="square" rtlCol="0">
            <a:spAutoFit/>
          </a:bodyPr>
          <a:lstStyle/>
          <a:p>
            <a:pPr algn="r"/>
            <a:r>
              <a:rPr lang="en-US" sz="7000" b="1" dirty="0">
                <a:solidFill>
                  <a:srgbClr val="F3EC18"/>
                </a:solidFill>
                <a:latin typeface="Lato Black" charset="0"/>
                <a:ea typeface="Lato Black" charset="0"/>
                <a:cs typeface="Lato Black" charset="0"/>
              </a:rPr>
              <a:t>Thank You!</a:t>
            </a:r>
          </a:p>
        </p:txBody>
      </p:sp>
    </p:spTree>
    <p:extLst>
      <p:ext uri="{BB962C8B-B14F-4D97-AF65-F5344CB8AC3E}">
        <p14:creationId xmlns:p14="http://schemas.microsoft.com/office/powerpoint/2010/main" val="57092790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firefighters standing in front of a building&#10;&#10;Description automatically generated">
            <a:extLst>
              <a:ext uri="{FF2B5EF4-FFF2-40B4-BE49-F238E27FC236}">
                <a16:creationId xmlns:a16="http://schemas.microsoft.com/office/drawing/2014/main" id="{FC2BDF6B-6B4C-7C33-8976-8D1F9E5AED9D}"/>
              </a:ext>
            </a:extLst>
          </p:cNvPr>
          <p:cNvPicPr>
            <a:picLocks noChangeAspect="1"/>
          </p:cNvPicPr>
          <p:nvPr/>
        </p:nvPicPr>
        <p:blipFill rotWithShape="1">
          <a:blip r:embed="rId3">
            <a:extLst>
              <a:ext uri="{28A0092B-C50C-407E-A947-70E740481C1C}">
                <a14:useLocalDpi xmlns:a14="http://schemas.microsoft.com/office/drawing/2010/main" val="0"/>
              </a:ext>
            </a:extLst>
          </a:blip>
          <a:srcRect l="193" t="19004" r="-193" b="27324"/>
          <a:stretch/>
        </p:blipFill>
        <p:spPr>
          <a:xfrm>
            <a:off x="66411" y="0"/>
            <a:ext cx="24304081" cy="8686800"/>
          </a:xfrm>
          <a:prstGeom prst="rect">
            <a:avLst/>
          </a:prstGeom>
        </p:spPr>
      </p:pic>
      <p:sp>
        <p:nvSpPr>
          <p:cNvPr id="7" name="Rectangle 6">
            <a:extLst>
              <a:ext uri="{FF2B5EF4-FFF2-40B4-BE49-F238E27FC236}">
                <a16:creationId xmlns:a16="http://schemas.microsoft.com/office/drawing/2014/main" id="{3A56C58B-985D-D75F-2C72-81C859147B0B}"/>
              </a:ext>
            </a:extLst>
          </p:cNvPr>
          <p:cNvSpPr/>
          <p:nvPr/>
        </p:nvSpPr>
        <p:spPr>
          <a:xfrm>
            <a:off x="11812385" y="8104985"/>
            <a:ext cx="12558107" cy="1163630"/>
          </a:xfrm>
          <a:prstGeom prst="rect">
            <a:avLst/>
          </a:prstGeom>
          <a:solidFill>
            <a:srgbClr val="F3EC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41">
            <a:extLst>
              <a:ext uri="{FF2B5EF4-FFF2-40B4-BE49-F238E27FC236}">
                <a16:creationId xmlns:a16="http://schemas.microsoft.com/office/drawing/2014/main" id="{493763B2-B94C-6F6E-1F21-88D706912440}"/>
              </a:ext>
            </a:extLst>
          </p:cNvPr>
          <p:cNvSpPr/>
          <p:nvPr/>
        </p:nvSpPr>
        <p:spPr>
          <a:xfrm flipH="1">
            <a:off x="-944564" y="7543800"/>
            <a:ext cx="12249993" cy="2029284"/>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5" name="Title 20">
            <a:extLst>
              <a:ext uri="{FF2B5EF4-FFF2-40B4-BE49-F238E27FC236}">
                <a16:creationId xmlns:a16="http://schemas.microsoft.com/office/drawing/2014/main" id="{8FD19797-06F8-DFF1-8CDD-A82725EB22FA}"/>
              </a:ext>
            </a:extLst>
          </p:cNvPr>
          <p:cNvSpPr txBox="1">
            <a:spLocks/>
          </p:cNvSpPr>
          <p:nvPr/>
        </p:nvSpPr>
        <p:spPr bwMode="auto">
          <a:xfrm>
            <a:off x="2701302" y="10021688"/>
            <a:ext cx="17156735" cy="20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nSpc>
                <a:spcPct val="130000"/>
              </a:lnSpc>
              <a:spcAft>
                <a:spcPts val="1200"/>
              </a:spcAft>
              <a:buClr>
                <a:srgbClr val="FFFF00"/>
              </a:buClr>
            </a:pPr>
            <a:r>
              <a:rPr lang="en-US" sz="32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The mission of the Lower Providence Fire Department is to protect the life and property of the residents, businesses, and visitors of Lower Providence Township through effective and efficient fire and rescue services in conjunction with community engagement.</a:t>
            </a:r>
          </a:p>
        </p:txBody>
      </p:sp>
      <p:sp>
        <p:nvSpPr>
          <p:cNvPr id="8" name="TextBox 7">
            <a:extLst>
              <a:ext uri="{FF2B5EF4-FFF2-40B4-BE49-F238E27FC236}">
                <a16:creationId xmlns:a16="http://schemas.microsoft.com/office/drawing/2014/main" id="{2CB9FC12-1ACB-242D-0F65-2597ADEECF7E}"/>
              </a:ext>
            </a:extLst>
          </p:cNvPr>
          <p:cNvSpPr txBox="1"/>
          <p:nvPr/>
        </p:nvSpPr>
        <p:spPr>
          <a:xfrm>
            <a:off x="2701302" y="7991554"/>
            <a:ext cx="6488735" cy="1169551"/>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Our Mission</a:t>
            </a:r>
          </a:p>
        </p:txBody>
      </p:sp>
      <p:pic>
        <p:nvPicPr>
          <p:cNvPr id="3" name="Picture 2" descr="A yellow and green logo&#10;&#10;Description automatically generated">
            <a:extLst>
              <a:ext uri="{FF2B5EF4-FFF2-40B4-BE49-F238E27FC236}">
                <a16:creationId xmlns:a16="http://schemas.microsoft.com/office/drawing/2014/main" id="{045B0D15-161A-CC3C-592E-8475DCA63F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96237" y="10021688"/>
            <a:ext cx="2576453" cy="2468242"/>
          </a:xfrm>
          <a:prstGeom prst="rect">
            <a:avLst/>
          </a:prstGeom>
        </p:spPr>
      </p:pic>
      <p:sp>
        <p:nvSpPr>
          <p:cNvPr id="9" name="Title 20">
            <a:extLst>
              <a:ext uri="{FF2B5EF4-FFF2-40B4-BE49-F238E27FC236}">
                <a16:creationId xmlns:a16="http://schemas.microsoft.com/office/drawing/2014/main" id="{947E3CD7-F9E0-E45A-2CE1-0233161792DC}"/>
              </a:ext>
            </a:extLst>
          </p:cNvPr>
          <p:cNvSpPr txBox="1">
            <a:spLocks/>
          </p:cNvSpPr>
          <p:nvPr/>
        </p:nvSpPr>
        <p:spPr bwMode="auto">
          <a:xfrm>
            <a:off x="11593574" y="8178896"/>
            <a:ext cx="13065063" cy="955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gn="ctr">
              <a:lnSpc>
                <a:spcPct val="130000"/>
              </a:lnSpc>
              <a:spcAft>
                <a:spcPts val="1200"/>
              </a:spcAft>
              <a:buClr>
                <a:srgbClr val="FFFF00"/>
              </a:buClr>
            </a:pPr>
            <a:r>
              <a:rPr lang="en-US" sz="4000" b="1" dirty="0">
                <a:solidFill>
                  <a:srgbClr val="272727"/>
                </a:solidFill>
                <a:effectLst/>
                <a:latin typeface="Lato" panose="020F0502020204030203" pitchFamily="34" charset="0"/>
                <a:ea typeface="Lato" panose="020F0502020204030203" pitchFamily="34" charset="0"/>
                <a:cs typeface="Lato" panose="020F0502020204030203" pitchFamily="34" charset="0"/>
              </a:rPr>
              <a:t>COURAGE | TRAINING</a:t>
            </a:r>
            <a:r>
              <a:rPr lang="en-US" sz="4000" b="1" dirty="0">
                <a:solidFill>
                  <a:srgbClr val="272727"/>
                </a:solidFill>
                <a:latin typeface="Lato" panose="020F0502020204030203" pitchFamily="34" charset="0"/>
                <a:ea typeface="Lato" panose="020F0502020204030203" pitchFamily="34" charset="0"/>
                <a:cs typeface="Lato" panose="020F0502020204030203" pitchFamily="34" charset="0"/>
              </a:rPr>
              <a:t> | </a:t>
            </a:r>
            <a:r>
              <a:rPr lang="en-US" sz="4000" b="1" dirty="0">
                <a:solidFill>
                  <a:srgbClr val="272727"/>
                </a:solidFill>
                <a:effectLst/>
                <a:latin typeface="Lato" panose="020F0502020204030203" pitchFamily="34" charset="0"/>
                <a:ea typeface="Lato" panose="020F0502020204030203" pitchFamily="34" charset="0"/>
                <a:cs typeface="Lato" panose="020F0502020204030203" pitchFamily="34" charset="0"/>
              </a:rPr>
              <a:t>TEAMWORK</a:t>
            </a:r>
          </a:p>
        </p:txBody>
      </p:sp>
    </p:spTree>
    <p:extLst>
      <p:ext uri="{BB962C8B-B14F-4D97-AF65-F5344CB8AC3E}">
        <p14:creationId xmlns:p14="http://schemas.microsoft.com/office/powerpoint/2010/main" val="2668263860"/>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9B1E629-C4D3-78FC-584A-66C8CE4857B3}"/>
              </a:ext>
            </a:extLst>
          </p:cNvPr>
          <p:cNvSpPr txBox="1"/>
          <p:nvPr/>
        </p:nvSpPr>
        <p:spPr>
          <a:xfrm>
            <a:off x="12342552" y="1371600"/>
            <a:ext cx="10469198" cy="3785652"/>
          </a:xfrm>
          <a:prstGeom prst="rect">
            <a:avLst/>
          </a:prstGeom>
          <a:noFill/>
        </p:spPr>
        <p:txBody>
          <a:bodyPr wrap="square" rtlCol="0">
            <a:spAutoFit/>
          </a:bodyPr>
          <a:lstStyle/>
          <a:p>
            <a:r>
              <a:rPr lang="en-US" sz="11000" b="1" dirty="0">
                <a:solidFill>
                  <a:schemeClr val="bg1"/>
                </a:solidFill>
                <a:latin typeface="Lato Black" charset="0"/>
                <a:ea typeface="Lato Black" charset="0"/>
                <a:cs typeface="Lato Black" charset="0"/>
              </a:rPr>
              <a:t>JOIN TODAY!</a:t>
            </a:r>
          </a:p>
          <a:p>
            <a:r>
              <a:rPr lang="en-US" sz="6500" b="1" dirty="0">
                <a:solidFill>
                  <a:srgbClr val="F3EC18"/>
                </a:solidFill>
                <a:latin typeface="Lato Black" charset="0"/>
                <a:ea typeface="Lato Black" charset="0"/>
                <a:cs typeface="Lato Black" charset="0"/>
              </a:rPr>
              <a:t>Looking for Entry-Level Firefighters</a:t>
            </a:r>
          </a:p>
        </p:txBody>
      </p:sp>
      <p:pic>
        <p:nvPicPr>
          <p:cNvPr id="11" name="Picture 10">
            <a:extLst>
              <a:ext uri="{FF2B5EF4-FFF2-40B4-BE49-F238E27FC236}">
                <a16:creationId xmlns:a16="http://schemas.microsoft.com/office/drawing/2014/main" id="{9738146C-6CC0-0C89-B606-8ACBB256D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8822"/>
            <a:ext cx="10790237" cy="13963836"/>
          </a:xfrm>
          <a:prstGeom prst="rect">
            <a:avLst/>
          </a:prstGeom>
        </p:spPr>
      </p:pic>
      <p:cxnSp>
        <p:nvCxnSpPr>
          <p:cNvPr id="14" name="Straight Connector 13">
            <a:extLst>
              <a:ext uri="{FF2B5EF4-FFF2-40B4-BE49-F238E27FC236}">
                <a16:creationId xmlns:a16="http://schemas.microsoft.com/office/drawing/2014/main" id="{CC5BD8C2-458D-4485-43A0-32A9ADA8C121}"/>
              </a:ext>
            </a:extLst>
          </p:cNvPr>
          <p:cNvCxnSpPr/>
          <p:nvPr/>
        </p:nvCxnSpPr>
        <p:spPr>
          <a:xfrm>
            <a:off x="12395551" y="5543155"/>
            <a:ext cx="5181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20">
            <a:extLst>
              <a:ext uri="{FF2B5EF4-FFF2-40B4-BE49-F238E27FC236}">
                <a16:creationId xmlns:a16="http://schemas.microsoft.com/office/drawing/2014/main" id="{DB42A90C-5BB9-466A-6A5D-D3550B48B164}"/>
              </a:ext>
            </a:extLst>
          </p:cNvPr>
          <p:cNvSpPr txBox="1">
            <a:spLocks/>
          </p:cNvSpPr>
          <p:nvPr/>
        </p:nvSpPr>
        <p:spPr bwMode="auto">
          <a:xfrm>
            <a:off x="12125496" y="5924155"/>
            <a:ext cx="11201400" cy="653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nSpc>
                <a:spcPct val="130000"/>
              </a:lnSpc>
              <a:spcAft>
                <a:spcPts val="1200"/>
              </a:spcAft>
              <a:buClr>
                <a:srgbClr val="FFFF00"/>
              </a:buClr>
            </a:pPr>
            <a:r>
              <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rPr>
              <a:t>Incentives </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Modern Facility w/ private bunk rooms      </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Pay Per Call Stipend</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Come from Home Stipend</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In station Staffing Stipend</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Meal Stipends</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Uniforms Provided</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Up to 100% County Property Tax Rebate</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.5% Earned Income Tax Rebate From Methacton School District</a:t>
            </a:r>
          </a:p>
        </p:txBody>
      </p:sp>
    </p:spTree>
    <p:extLst>
      <p:ext uri="{BB962C8B-B14F-4D97-AF65-F5344CB8AC3E}">
        <p14:creationId xmlns:p14="http://schemas.microsoft.com/office/powerpoint/2010/main" val="3520505099"/>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9B1E629-C4D3-78FC-584A-66C8CE4857B3}"/>
              </a:ext>
            </a:extLst>
          </p:cNvPr>
          <p:cNvSpPr txBox="1"/>
          <p:nvPr/>
        </p:nvSpPr>
        <p:spPr>
          <a:xfrm>
            <a:off x="1493837" y="1551672"/>
            <a:ext cx="10469198" cy="10402848"/>
          </a:xfrm>
          <a:prstGeom prst="rect">
            <a:avLst/>
          </a:prstGeom>
          <a:noFill/>
        </p:spPr>
        <p:txBody>
          <a:bodyPr wrap="square" rtlCol="0">
            <a:spAutoFit/>
          </a:bodyPr>
          <a:lstStyle/>
          <a:p>
            <a:pPr algn="ctr"/>
            <a:r>
              <a:rPr lang="en-US" sz="18000" b="1" dirty="0">
                <a:solidFill>
                  <a:schemeClr val="bg1"/>
                </a:solidFill>
                <a:latin typeface="Lato Black" charset="0"/>
                <a:ea typeface="Lato Black" charset="0"/>
                <a:cs typeface="Lato Black" charset="0"/>
              </a:rPr>
              <a:t>JOIN</a:t>
            </a:r>
            <a:br>
              <a:rPr lang="en-US" sz="18000" b="1" dirty="0">
                <a:solidFill>
                  <a:schemeClr val="bg1"/>
                </a:solidFill>
                <a:latin typeface="Lato Black" charset="0"/>
                <a:ea typeface="Lato Black" charset="0"/>
                <a:cs typeface="Lato Black" charset="0"/>
              </a:rPr>
            </a:br>
            <a:r>
              <a:rPr lang="en-US" sz="18000" b="1" dirty="0">
                <a:solidFill>
                  <a:schemeClr val="bg1"/>
                </a:solidFill>
                <a:latin typeface="Lato Black" charset="0"/>
                <a:ea typeface="Lato Black" charset="0"/>
                <a:cs typeface="Lato Black" charset="0"/>
              </a:rPr>
              <a:t>TODAY!</a:t>
            </a:r>
          </a:p>
          <a:p>
            <a:pPr algn="ctr"/>
            <a:endParaRPr lang="en-US" sz="13000" b="1" dirty="0">
              <a:solidFill>
                <a:schemeClr val="bg1"/>
              </a:solidFill>
              <a:latin typeface="Lato Black" charset="0"/>
              <a:ea typeface="Lato Black" charset="0"/>
              <a:cs typeface="Lato Black" charset="0"/>
            </a:endParaRPr>
          </a:p>
          <a:p>
            <a:pPr algn="ctr"/>
            <a:r>
              <a:rPr lang="en-US" sz="9000" b="1" dirty="0">
                <a:solidFill>
                  <a:srgbClr val="F3EC18"/>
                </a:solidFill>
                <a:latin typeface="Lato Black" charset="0"/>
                <a:ea typeface="Lato Black" charset="0"/>
                <a:cs typeface="Lato Black" charset="0"/>
              </a:rPr>
              <a:t>Looking for Firefighters</a:t>
            </a:r>
          </a:p>
        </p:txBody>
      </p:sp>
      <p:pic>
        <p:nvPicPr>
          <p:cNvPr id="3" name="Picture 2">
            <a:extLst>
              <a:ext uri="{FF2B5EF4-FFF2-40B4-BE49-F238E27FC236}">
                <a16:creationId xmlns:a16="http://schemas.microsoft.com/office/drawing/2014/main" id="{BA988F08-3642-1B38-2494-F82F570EE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9827" y="-239568"/>
            <a:ext cx="10783848" cy="13955568"/>
          </a:xfrm>
          <a:prstGeom prst="rect">
            <a:avLst/>
          </a:prstGeom>
        </p:spPr>
      </p:pic>
      <p:cxnSp>
        <p:nvCxnSpPr>
          <p:cNvPr id="14" name="Straight Connector 13">
            <a:extLst>
              <a:ext uri="{FF2B5EF4-FFF2-40B4-BE49-F238E27FC236}">
                <a16:creationId xmlns:a16="http://schemas.microsoft.com/office/drawing/2014/main" id="{CC5BD8C2-458D-4485-43A0-32A9ADA8C121}"/>
              </a:ext>
            </a:extLst>
          </p:cNvPr>
          <p:cNvCxnSpPr/>
          <p:nvPr/>
        </p:nvCxnSpPr>
        <p:spPr>
          <a:xfrm>
            <a:off x="4137636" y="8001000"/>
            <a:ext cx="5181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145799"/>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E635E8-2165-E84E-6635-E26B52C3D9A1}"/>
              </a:ext>
            </a:extLst>
          </p:cNvPr>
          <p:cNvSpPr/>
          <p:nvPr/>
        </p:nvSpPr>
        <p:spPr>
          <a:xfrm>
            <a:off x="-167482" y="-70180"/>
            <a:ext cx="24658638" cy="13856360"/>
          </a:xfrm>
          <a:prstGeom prst="rect">
            <a:avLst/>
          </a:pr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C068E7-BE39-9DF0-D2B5-01F3108DA97A}"/>
              </a:ext>
            </a:extLst>
          </p:cNvPr>
          <p:cNvPicPr>
            <a:picLocks noChangeAspect="1"/>
          </p:cNvPicPr>
          <p:nvPr/>
        </p:nvPicPr>
        <p:blipFill rotWithShape="1">
          <a:blip r:embed="rId3">
            <a:alphaModFix amt="23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6192"/>
          <a:stretch/>
        </p:blipFill>
        <p:spPr>
          <a:xfrm>
            <a:off x="-167482" y="-98695"/>
            <a:ext cx="24658638" cy="13856360"/>
          </a:xfrm>
          <a:prstGeom prst="rect">
            <a:avLst/>
          </a:prstGeom>
        </p:spPr>
      </p:pic>
      <p:sp>
        <p:nvSpPr>
          <p:cNvPr id="7" name="TextBox 6">
            <a:extLst>
              <a:ext uri="{FF2B5EF4-FFF2-40B4-BE49-F238E27FC236}">
                <a16:creationId xmlns:a16="http://schemas.microsoft.com/office/drawing/2014/main" id="{39B1E629-C4D3-78FC-584A-66C8CE4857B3}"/>
              </a:ext>
            </a:extLst>
          </p:cNvPr>
          <p:cNvSpPr txBox="1"/>
          <p:nvPr/>
        </p:nvSpPr>
        <p:spPr>
          <a:xfrm>
            <a:off x="5151437" y="6829485"/>
            <a:ext cx="14020800" cy="4524315"/>
          </a:xfrm>
          <a:prstGeom prst="rect">
            <a:avLst/>
          </a:prstGeom>
          <a:noFill/>
        </p:spPr>
        <p:txBody>
          <a:bodyPr wrap="square" rtlCol="0">
            <a:spAutoFit/>
          </a:bodyPr>
          <a:lstStyle/>
          <a:p>
            <a:pPr algn="ctr"/>
            <a:r>
              <a:rPr lang="en-US" sz="20000" b="1" dirty="0">
                <a:solidFill>
                  <a:schemeClr val="bg1"/>
                </a:solidFill>
                <a:effectLst>
                  <a:outerShdw blurRad="50800" dist="38100" dir="5400000" algn="t" rotWithShape="0">
                    <a:prstClr val="black">
                      <a:alpha val="40000"/>
                    </a:prstClr>
                  </a:outerShdw>
                </a:effectLst>
                <a:latin typeface="Lato Black" charset="0"/>
                <a:ea typeface="Lato Black" charset="0"/>
                <a:cs typeface="Lato Black" charset="0"/>
              </a:rPr>
              <a:t>Thank You!</a:t>
            </a:r>
          </a:p>
          <a:p>
            <a:pPr algn="ctr"/>
            <a:r>
              <a:rPr lang="en-US" sz="8800" b="1" dirty="0">
                <a:solidFill>
                  <a:srgbClr val="F3EC18"/>
                </a:solidFill>
                <a:effectLst>
                  <a:outerShdw blurRad="50800" dist="38100" dir="5400000" algn="t" rotWithShape="0">
                    <a:prstClr val="black">
                      <a:alpha val="40000"/>
                    </a:prstClr>
                  </a:outerShdw>
                </a:effectLst>
                <a:latin typeface="Lato Black" charset="0"/>
                <a:ea typeface="Lato Black" charset="0"/>
                <a:cs typeface="Lato Black" charset="0"/>
              </a:rPr>
              <a:t>Questions? Comments?</a:t>
            </a:r>
          </a:p>
        </p:txBody>
      </p:sp>
      <p:pic>
        <p:nvPicPr>
          <p:cNvPr id="4" name="Picture 3" descr="A yellow and green logo&#10;&#10;Description automatically generated">
            <a:extLst>
              <a:ext uri="{FF2B5EF4-FFF2-40B4-BE49-F238E27FC236}">
                <a16:creationId xmlns:a16="http://schemas.microsoft.com/office/drawing/2014/main" id="{645430FE-B4F7-3D6F-DB04-E81DA1EC6C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3009" y="2047279"/>
            <a:ext cx="4477656" cy="428959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47640067"/>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D8B43-3C71-98C2-C225-B0AE1581A9F1}"/>
            </a:ext>
          </a:extLst>
        </p:cNvPr>
        <p:cNvGrpSpPr/>
        <p:nvPr/>
      </p:nvGrpSpPr>
      <p:grpSpPr>
        <a:xfrm>
          <a:off x="0" y="0"/>
          <a:ext cx="0" cy="0"/>
          <a:chOff x="0" y="0"/>
          <a:chExt cx="0" cy="0"/>
        </a:xfrm>
      </p:grpSpPr>
      <p:sp>
        <p:nvSpPr>
          <p:cNvPr id="7" name="Rectangle 41">
            <a:extLst>
              <a:ext uri="{FF2B5EF4-FFF2-40B4-BE49-F238E27FC236}">
                <a16:creationId xmlns:a16="http://schemas.microsoft.com/office/drawing/2014/main" id="{21252B99-FC23-297F-C045-2489ACF0F2C0}"/>
              </a:ext>
            </a:extLst>
          </p:cNvPr>
          <p:cNvSpPr/>
          <p:nvPr/>
        </p:nvSpPr>
        <p:spPr>
          <a:xfrm flipH="1">
            <a:off x="-1401763" y="722203"/>
            <a:ext cx="12161840" cy="2158195"/>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11" name="Title 20">
            <a:extLst>
              <a:ext uri="{FF2B5EF4-FFF2-40B4-BE49-F238E27FC236}">
                <a16:creationId xmlns:a16="http://schemas.microsoft.com/office/drawing/2014/main" id="{DF67D639-A1B7-EC71-D561-ADDD04EF5F16}"/>
              </a:ext>
            </a:extLst>
          </p:cNvPr>
          <p:cNvSpPr txBox="1">
            <a:spLocks/>
          </p:cNvSpPr>
          <p:nvPr/>
        </p:nvSpPr>
        <p:spPr bwMode="auto">
          <a:xfrm>
            <a:off x="2994933" y="3374719"/>
            <a:ext cx="19460559" cy="2988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nSpc>
                <a:spcPct val="130000"/>
              </a:lnSpc>
              <a:spcAft>
                <a:spcPts val="1200"/>
              </a:spcAft>
              <a:buClr>
                <a:srgbClr val="FFFF00"/>
              </a:buClr>
            </a:pPr>
            <a:r>
              <a:rPr lang="en-US" sz="3600" b="1" dirty="0">
                <a:solidFill>
                  <a:schemeClr val="bg1"/>
                </a:solidFill>
                <a:effectLst/>
                <a:latin typeface="Lato" panose="020F0502020204030203" pitchFamily="34" charset="0"/>
                <a:ea typeface="Lato" panose="020F0502020204030203" pitchFamily="34" charset="0"/>
                <a:cs typeface="Lato" panose="020F0502020204030203" pitchFamily="34" charset="0"/>
              </a:rPr>
              <a:t>Purpose</a:t>
            </a:r>
            <a:br>
              <a:rPr lang="en-US" sz="3600" b="1" dirty="0">
                <a:solidFill>
                  <a:schemeClr val="bg1"/>
                </a:solidFill>
                <a:effectLst/>
                <a:latin typeface="Lato" panose="020F0502020204030203" pitchFamily="34" charset="0"/>
                <a:ea typeface="Lato" panose="020F0502020204030203" pitchFamily="34" charset="0"/>
                <a:cs typeface="Lato" panose="020F0502020204030203" pitchFamily="34" charset="0"/>
              </a:rPr>
            </a:br>
            <a:r>
              <a:rPr lang="en-US" sz="26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The purpose of this annual report is to provide a brief description of the responses the Lower Providence Fire Department responds to in the municipalities covered. The annual report will also update the organization's activity, completed projects, and points of interest over the last 2 years. We have synthesized data from the Montgomery County Department of Public Safety to provide our Community Partners with key information about LPFD.</a:t>
            </a:r>
            <a:endParaRPr lang="en-US" sz="26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30F663F4-0035-80A0-5D3F-C0754982B22A}"/>
              </a:ext>
            </a:extLst>
          </p:cNvPr>
          <p:cNvSpPr txBox="1"/>
          <p:nvPr/>
        </p:nvSpPr>
        <p:spPr>
          <a:xfrm>
            <a:off x="1265237" y="1216524"/>
            <a:ext cx="7403418" cy="1169551"/>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Introduction</a:t>
            </a:r>
          </a:p>
        </p:txBody>
      </p:sp>
      <p:pic>
        <p:nvPicPr>
          <p:cNvPr id="16" name="Picture 15" descr="A yellow and green logo&#10;&#10;Description automatically generated">
            <a:extLst>
              <a:ext uri="{FF2B5EF4-FFF2-40B4-BE49-F238E27FC236}">
                <a16:creationId xmlns:a16="http://schemas.microsoft.com/office/drawing/2014/main" id="{AB0644E9-7FD3-70A1-BE5C-3C37F23B0F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83278" y="11331526"/>
            <a:ext cx="1966615" cy="1884017"/>
          </a:xfrm>
          <a:prstGeom prst="rect">
            <a:avLst/>
          </a:prstGeom>
        </p:spPr>
      </p:pic>
      <p:sp>
        <p:nvSpPr>
          <p:cNvPr id="3" name="Title 20">
            <a:extLst>
              <a:ext uri="{FF2B5EF4-FFF2-40B4-BE49-F238E27FC236}">
                <a16:creationId xmlns:a16="http://schemas.microsoft.com/office/drawing/2014/main" id="{2EAAB767-AF16-BC59-C20C-4CB4323843F4}"/>
              </a:ext>
            </a:extLst>
          </p:cNvPr>
          <p:cNvSpPr txBox="1">
            <a:spLocks/>
          </p:cNvSpPr>
          <p:nvPr/>
        </p:nvSpPr>
        <p:spPr bwMode="auto">
          <a:xfrm>
            <a:off x="2994933" y="6488628"/>
            <a:ext cx="19460558" cy="350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nSpc>
                <a:spcPct val="130000"/>
              </a:lnSpc>
              <a:spcAft>
                <a:spcPts val="1200"/>
              </a:spcAft>
              <a:buClr>
                <a:srgbClr val="FFFF00"/>
              </a:buClr>
            </a:pPr>
            <a:r>
              <a:rPr lang="en-US" sz="3600" b="1" dirty="0">
                <a:solidFill>
                  <a:schemeClr val="bg1"/>
                </a:solidFill>
                <a:effectLst/>
                <a:latin typeface="Lato" panose="020F0502020204030203" pitchFamily="34" charset="0"/>
                <a:ea typeface="Lato" panose="020F0502020204030203" pitchFamily="34" charset="0"/>
                <a:cs typeface="Lato" panose="020F0502020204030203" pitchFamily="34" charset="0"/>
              </a:rPr>
              <a:t>Methodology</a:t>
            </a:r>
            <a:br>
              <a:rPr lang="en-US" sz="3600" b="1" dirty="0">
                <a:solidFill>
                  <a:schemeClr val="bg1"/>
                </a:solidFill>
                <a:effectLst/>
                <a:latin typeface="Lato" panose="020F0502020204030203" pitchFamily="34" charset="0"/>
                <a:ea typeface="Lato" panose="020F0502020204030203" pitchFamily="34" charset="0"/>
                <a:cs typeface="Lato" panose="020F0502020204030203" pitchFamily="34" charset="0"/>
              </a:rPr>
            </a:br>
            <a:r>
              <a:rPr lang="en-US" sz="26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Emergency LPFD is compliant with </a:t>
            </a:r>
            <a:r>
              <a:rPr lang="en-US" sz="2600"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the National Fire Incident Reporting System (NFIRS). Data in this section is sourced from Emergency Reporting. Emergency Reporting is the </a:t>
            </a:r>
            <a:r>
              <a:rPr lang="en-US" sz="26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electronic NFIRS Compliant reporting systems that this agency uses to collect and transmit data. LPFD has a completed report for all emergency calls. The system includes both required and optional reporting elements and data is validated to meet National Fire Incident Reporting System (NFIRS) standards. This system captures information, response times, incident location, and outcomes.</a:t>
            </a:r>
            <a:endParaRPr lang="en-US" sz="26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
        <p:nvSpPr>
          <p:cNvPr id="4" name="Title 20">
            <a:extLst>
              <a:ext uri="{FF2B5EF4-FFF2-40B4-BE49-F238E27FC236}">
                <a16:creationId xmlns:a16="http://schemas.microsoft.com/office/drawing/2014/main" id="{8C26E61F-BB8E-85CD-1C8B-FB6C9C646B26}"/>
              </a:ext>
            </a:extLst>
          </p:cNvPr>
          <p:cNvSpPr txBox="1">
            <a:spLocks/>
          </p:cNvSpPr>
          <p:nvPr/>
        </p:nvSpPr>
        <p:spPr bwMode="auto">
          <a:xfrm>
            <a:off x="2994933" y="10122679"/>
            <a:ext cx="17474668" cy="246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nSpc>
                <a:spcPct val="130000"/>
              </a:lnSpc>
              <a:spcAft>
                <a:spcPts val="1200"/>
              </a:spcAft>
              <a:buClr>
                <a:srgbClr val="FFFF00"/>
              </a:buClr>
            </a:pPr>
            <a:r>
              <a:rPr lang="en-US" sz="3600" b="1" dirty="0">
                <a:solidFill>
                  <a:schemeClr val="bg1"/>
                </a:solidFill>
                <a:effectLst/>
                <a:latin typeface="Lato" panose="020F0502020204030203" pitchFamily="34" charset="0"/>
                <a:ea typeface="Lato" panose="020F0502020204030203" pitchFamily="34" charset="0"/>
                <a:cs typeface="Lato" panose="020F0502020204030203" pitchFamily="34" charset="0"/>
              </a:rPr>
              <a:t>Organization</a:t>
            </a:r>
            <a:br>
              <a:rPr lang="en-US" sz="3600" b="1" dirty="0">
                <a:solidFill>
                  <a:schemeClr val="bg1"/>
                </a:solidFill>
                <a:effectLst/>
                <a:latin typeface="Lato" panose="020F0502020204030203" pitchFamily="34" charset="0"/>
                <a:ea typeface="Lato" panose="020F0502020204030203" pitchFamily="34" charset="0"/>
                <a:cs typeface="Lato" panose="020F0502020204030203" pitchFamily="34" charset="0"/>
              </a:rPr>
            </a:br>
            <a:r>
              <a:rPr lang="en-US" sz="26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Lower Providence Fire Department is a 100% Volunteer 501 (c) (3) non-profit organization consisting of a volunteer Board of Trustees, President, Fire Chief, and with administrative and operational officers. </a:t>
            </a:r>
            <a:r>
              <a:rPr lang="en-US" sz="2600"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F</a:t>
            </a:r>
            <a:r>
              <a:rPr lang="en-US" sz="26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unding is obtained via Fund Raising Events, Fund Drive Mailer, Billing for Service, Grant Funds, and Township contributions.</a:t>
            </a:r>
            <a:endParaRPr lang="en-US" sz="26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pic>
        <p:nvPicPr>
          <p:cNvPr id="5" name="Graphic 59" descr="Fire with solid fill">
            <a:extLst>
              <a:ext uri="{FF2B5EF4-FFF2-40B4-BE49-F238E27FC236}">
                <a16:creationId xmlns:a16="http://schemas.microsoft.com/office/drawing/2014/main" id="{C1F54A66-133A-4BA3-E0A2-A06FFD48C6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2191" y="3783548"/>
            <a:ext cx="1737453" cy="1737453"/>
          </a:xfrm>
          <a:prstGeom prst="rect">
            <a:avLst/>
          </a:prstGeom>
        </p:spPr>
      </p:pic>
      <p:pic>
        <p:nvPicPr>
          <p:cNvPr id="6" name="Graphic 70" descr="Target Audience with solid fill">
            <a:extLst>
              <a:ext uri="{FF2B5EF4-FFF2-40B4-BE49-F238E27FC236}">
                <a16:creationId xmlns:a16="http://schemas.microsoft.com/office/drawing/2014/main" id="{A1283E38-23AC-2D06-9D06-0987B45C15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8933" y="6798289"/>
            <a:ext cx="2057400" cy="2057400"/>
          </a:xfrm>
          <a:prstGeom prst="rect">
            <a:avLst/>
          </a:prstGeom>
        </p:spPr>
      </p:pic>
      <p:pic>
        <p:nvPicPr>
          <p:cNvPr id="8" name="Graphic 62" descr="Firefighter male with solid fill">
            <a:extLst>
              <a:ext uri="{FF2B5EF4-FFF2-40B4-BE49-F238E27FC236}">
                <a16:creationId xmlns:a16="http://schemas.microsoft.com/office/drawing/2014/main" id="{8FBE658E-AB15-EA3B-3B77-1FBE5A91DF2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3800" y="10344021"/>
            <a:ext cx="2057400" cy="2057400"/>
          </a:xfrm>
          <a:prstGeom prst="rect">
            <a:avLst/>
          </a:prstGeom>
        </p:spPr>
      </p:pic>
    </p:spTree>
    <p:extLst>
      <p:ext uri="{BB962C8B-B14F-4D97-AF65-F5344CB8AC3E}">
        <p14:creationId xmlns:p14="http://schemas.microsoft.com/office/powerpoint/2010/main" val="1668182851"/>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yellow and green logo&#10;&#10;Description automatically generated">
            <a:extLst>
              <a:ext uri="{FF2B5EF4-FFF2-40B4-BE49-F238E27FC236}">
                <a16:creationId xmlns:a16="http://schemas.microsoft.com/office/drawing/2014/main" id="{6C060B31-433B-9758-765A-02AC304BE4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55666" y="926122"/>
            <a:ext cx="1966615" cy="1884017"/>
          </a:xfrm>
          <a:prstGeom prst="rect">
            <a:avLst/>
          </a:prstGeom>
        </p:spPr>
      </p:pic>
      <p:sp>
        <p:nvSpPr>
          <p:cNvPr id="3" name="Title 20">
            <a:extLst>
              <a:ext uri="{FF2B5EF4-FFF2-40B4-BE49-F238E27FC236}">
                <a16:creationId xmlns:a16="http://schemas.microsoft.com/office/drawing/2014/main" id="{26CE46CF-E149-F0B4-7B42-152B0AA74B59}"/>
              </a:ext>
            </a:extLst>
          </p:cNvPr>
          <p:cNvSpPr txBox="1">
            <a:spLocks/>
          </p:cNvSpPr>
          <p:nvPr/>
        </p:nvSpPr>
        <p:spPr bwMode="auto">
          <a:xfrm>
            <a:off x="801394" y="3605095"/>
            <a:ext cx="9531643" cy="622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numCol="1" spcCol="1005840"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nSpc>
                <a:spcPct val="130000"/>
              </a:lnSpc>
              <a:spcAft>
                <a:spcPts val="1200"/>
              </a:spcAft>
              <a:buClr>
                <a:srgbClr val="FFFF00"/>
              </a:buClr>
            </a:pPr>
            <a:r>
              <a:rPr lang="en-US" sz="4000" b="1" dirty="0">
                <a:solidFill>
                  <a:schemeClr val="bg1"/>
                </a:solidFill>
                <a:effectLst/>
                <a:latin typeface="Lato" panose="020F0502020204030203" pitchFamily="34" charset="0"/>
                <a:ea typeface="Lato" panose="020F0502020204030203" pitchFamily="34" charset="0"/>
                <a:cs typeface="Lato" panose="020F0502020204030203" pitchFamily="34" charset="0"/>
              </a:rPr>
              <a:t>Fire House Financials at a High Level</a:t>
            </a:r>
          </a:p>
          <a:p>
            <a:pPr marL="571500" indent="-571500">
              <a:lnSpc>
                <a:spcPct val="130000"/>
              </a:lnSpc>
              <a:spcAft>
                <a:spcPts val="2400"/>
              </a:spcAft>
              <a:buClr>
                <a:srgbClr val="FFFF00"/>
              </a:buClr>
              <a:buFont typeface="Courier New" panose="02070309020205020404" pitchFamily="49" charset="0"/>
              <a:buChar char="o"/>
            </a:pPr>
            <a:r>
              <a:rPr lang="en-US" sz="3200" dirty="0">
                <a:solidFill>
                  <a:srgbClr val="DDDCDC"/>
                </a:solidFill>
                <a:effectLst/>
                <a:latin typeface="Lato" panose="020F0502020204030203" pitchFamily="34" charset="0"/>
                <a:ea typeface="Lato" panose="020F0502020204030203" pitchFamily="34" charset="0"/>
                <a:cs typeface="Lato" panose="020F0502020204030203" pitchFamily="34" charset="0"/>
              </a:rPr>
              <a:t>Completed and Submitted 990 for 2022</a:t>
            </a:r>
            <a:br>
              <a:rPr lang="en-US" sz="3200" dirty="0">
                <a:solidFill>
                  <a:srgbClr val="DDDCDC"/>
                </a:solidFill>
                <a:effectLst/>
                <a:latin typeface="Lato" panose="020F0502020204030203" pitchFamily="34" charset="0"/>
                <a:ea typeface="Lato" panose="020F0502020204030203" pitchFamily="34" charset="0"/>
                <a:cs typeface="Lato" panose="020F0502020204030203" pitchFamily="34" charset="0"/>
              </a:rPr>
            </a:br>
            <a:r>
              <a:rPr lang="en-US" sz="3200" dirty="0">
                <a:solidFill>
                  <a:srgbClr val="DDDCDC"/>
                </a:solidFill>
                <a:effectLst/>
                <a:latin typeface="Lato" panose="020F0502020204030203" pitchFamily="34" charset="0"/>
                <a:ea typeface="Lato" panose="020F0502020204030203" pitchFamily="34" charset="0"/>
                <a:cs typeface="Lato" panose="020F0502020204030203" pitchFamily="34" charset="0"/>
              </a:rPr>
              <a:t>and 2023</a:t>
            </a:r>
          </a:p>
          <a:p>
            <a:pPr marL="571500" indent="-571500">
              <a:lnSpc>
                <a:spcPct val="130000"/>
              </a:lnSpc>
              <a:spcAft>
                <a:spcPts val="2400"/>
              </a:spcAft>
              <a:buClr>
                <a:srgbClr val="FFFF00"/>
              </a:buClr>
              <a:buFont typeface="Courier New" panose="02070309020205020404" pitchFamily="49" charset="0"/>
              <a:buChar char="o"/>
            </a:pPr>
            <a:r>
              <a:rPr lang="en-US" sz="3200" dirty="0">
                <a:solidFill>
                  <a:srgbClr val="DDDCDC"/>
                </a:solidFill>
                <a:effectLst/>
                <a:latin typeface="Lato" panose="020F0502020204030203" pitchFamily="34" charset="0"/>
                <a:ea typeface="Lato" panose="020F0502020204030203" pitchFamily="34" charset="0"/>
                <a:cs typeface="Lato" panose="020F0502020204030203" pitchFamily="34" charset="0"/>
              </a:rPr>
              <a:t>Fiscal and Budget Year runs July 1 through</a:t>
            </a:r>
            <a:br>
              <a:rPr lang="en-US" sz="3200" dirty="0">
                <a:solidFill>
                  <a:srgbClr val="DDDCDC"/>
                </a:solidFill>
                <a:effectLst/>
                <a:latin typeface="Lato" panose="020F0502020204030203" pitchFamily="34" charset="0"/>
                <a:ea typeface="Lato" panose="020F0502020204030203" pitchFamily="34" charset="0"/>
                <a:cs typeface="Lato" panose="020F0502020204030203" pitchFamily="34" charset="0"/>
              </a:rPr>
            </a:br>
            <a:r>
              <a:rPr lang="en-US" sz="3200" dirty="0">
                <a:solidFill>
                  <a:srgbClr val="DDDCDC"/>
                </a:solidFill>
                <a:effectLst/>
                <a:latin typeface="Lato" panose="020F0502020204030203" pitchFamily="34" charset="0"/>
                <a:ea typeface="Lato" panose="020F0502020204030203" pitchFamily="34" charset="0"/>
                <a:cs typeface="Lato" panose="020F0502020204030203" pitchFamily="34" charset="0"/>
              </a:rPr>
              <a:t>June 30</a:t>
            </a:r>
          </a:p>
          <a:p>
            <a:pPr marL="571500" indent="-571500">
              <a:lnSpc>
                <a:spcPct val="130000"/>
              </a:lnSpc>
              <a:spcAft>
                <a:spcPts val="2400"/>
              </a:spcAft>
              <a:buClr>
                <a:srgbClr val="FFFF00"/>
              </a:buClr>
              <a:buFont typeface="Courier New" panose="02070309020205020404" pitchFamily="49" charset="0"/>
              <a:buChar char="o"/>
            </a:pPr>
            <a:r>
              <a:rPr lang="en-US" sz="3200" dirty="0">
                <a:solidFill>
                  <a:srgbClr val="DDDCDC"/>
                </a:solidFill>
                <a:effectLst/>
                <a:latin typeface="Lato" panose="020F0502020204030203" pitchFamily="34" charset="0"/>
                <a:ea typeface="Lato" panose="020F0502020204030203" pitchFamily="34" charset="0"/>
                <a:cs typeface="Lato" panose="020F0502020204030203" pitchFamily="34" charset="0"/>
              </a:rPr>
              <a:t>Fiscal challenges moving forward is the increase in costs of equipment, Turn Out Gear, Apparatus and upkeep of the facilities</a:t>
            </a:r>
          </a:p>
        </p:txBody>
      </p:sp>
      <p:grpSp>
        <p:nvGrpSpPr>
          <p:cNvPr id="4" name="Group 3">
            <a:extLst>
              <a:ext uri="{FF2B5EF4-FFF2-40B4-BE49-F238E27FC236}">
                <a16:creationId xmlns:a16="http://schemas.microsoft.com/office/drawing/2014/main" id="{61EA6C5A-E137-0EBC-C26E-B70AB67D0A31}"/>
              </a:ext>
            </a:extLst>
          </p:cNvPr>
          <p:cNvGrpSpPr/>
          <p:nvPr/>
        </p:nvGrpSpPr>
        <p:grpSpPr>
          <a:xfrm>
            <a:off x="12124054" y="3394390"/>
            <a:ext cx="10512041" cy="8993527"/>
            <a:chOff x="12124054" y="3394390"/>
            <a:chExt cx="10512041" cy="8993527"/>
          </a:xfrm>
        </p:grpSpPr>
        <p:sp>
          <p:nvSpPr>
            <p:cNvPr id="6" name="Rectangle 5">
              <a:extLst>
                <a:ext uri="{FF2B5EF4-FFF2-40B4-BE49-F238E27FC236}">
                  <a16:creationId xmlns:a16="http://schemas.microsoft.com/office/drawing/2014/main" id="{539BF028-E042-4ACA-8327-2C0AA60A570C}"/>
                </a:ext>
              </a:extLst>
            </p:cNvPr>
            <p:cNvSpPr/>
            <p:nvPr/>
          </p:nvSpPr>
          <p:spPr>
            <a:xfrm>
              <a:off x="12124054" y="3394390"/>
              <a:ext cx="10512041" cy="89935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Object 1">
              <a:extLst>
                <a:ext uri="{FF2B5EF4-FFF2-40B4-BE49-F238E27FC236}">
                  <a16:creationId xmlns:a16="http://schemas.microsoft.com/office/drawing/2014/main" id="{2924D4AF-CE02-CD86-9754-440124D5C27A}"/>
                </a:ext>
              </a:extLst>
            </p:cNvPr>
            <p:cNvGraphicFramePr>
              <a:graphicFrameLocks noChangeAspect="1"/>
            </p:cNvGraphicFramePr>
            <p:nvPr>
              <p:extLst>
                <p:ext uri="{D42A27DB-BD31-4B8C-83A1-F6EECF244321}">
                  <p14:modId xmlns:p14="http://schemas.microsoft.com/office/powerpoint/2010/main" val="3891433001"/>
                </p:ext>
              </p:extLst>
            </p:nvPr>
          </p:nvGraphicFramePr>
          <p:xfrm>
            <a:off x="12298543" y="3605095"/>
            <a:ext cx="10163063" cy="8572116"/>
          </p:xfrm>
          <a:graphic>
            <a:graphicData uri="http://schemas.openxmlformats.org/presentationml/2006/ole">
              <mc:AlternateContent xmlns:mc="http://schemas.openxmlformats.org/markup-compatibility/2006">
                <mc:Choice xmlns:v="urn:schemas-microsoft-com:vml" Requires="v">
                  <p:oleObj spid="_x0000_s1031" name="Worksheet" r:id="rId5" imgW="4076844" imgH="3438601" progId="Excel.Sheet.12">
                    <p:embed/>
                  </p:oleObj>
                </mc:Choice>
                <mc:Fallback>
                  <p:oleObj name="Worksheet" r:id="rId5" imgW="4076844" imgH="3438601" progId="Excel.Sheet.12">
                    <p:embed/>
                    <p:pic>
                      <p:nvPicPr>
                        <p:cNvPr id="4" name="Object 3">
                          <a:extLst>
                            <a:ext uri="{FF2B5EF4-FFF2-40B4-BE49-F238E27FC236}">
                              <a16:creationId xmlns:a16="http://schemas.microsoft.com/office/drawing/2014/main" id="{4A34EA70-8620-23E6-81FA-772612A48F77}"/>
                            </a:ext>
                          </a:extLst>
                        </p:cNvPr>
                        <p:cNvPicPr/>
                        <p:nvPr/>
                      </p:nvPicPr>
                      <p:blipFill>
                        <a:blip r:embed="rId6"/>
                        <a:stretch>
                          <a:fillRect/>
                        </a:stretch>
                      </p:blipFill>
                      <p:spPr>
                        <a:xfrm>
                          <a:off x="12298543" y="3605095"/>
                          <a:ext cx="10163063" cy="8572116"/>
                        </a:xfrm>
                        <a:prstGeom prst="rect">
                          <a:avLst/>
                        </a:prstGeom>
                      </p:spPr>
                    </p:pic>
                  </p:oleObj>
                </mc:Fallback>
              </mc:AlternateContent>
            </a:graphicData>
          </a:graphic>
        </p:graphicFrame>
      </p:grpSp>
      <p:sp>
        <p:nvSpPr>
          <p:cNvPr id="8" name="Rectangle 41">
            <a:extLst>
              <a:ext uri="{FF2B5EF4-FFF2-40B4-BE49-F238E27FC236}">
                <a16:creationId xmlns:a16="http://schemas.microsoft.com/office/drawing/2014/main" id="{39BB4CEF-AA6D-1A29-5EF2-1A4741BD2B01}"/>
              </a:ext>
            </a:extLst>
          </p:cNvPr>
          <p:cNvSpPr/>
          <p:nvPr/>
        </p:nvSpPr>
        <p:spPr>
          <a:xfrm flipH="1">
            <a:off x="-76204" y="722204"/>
            <a:ext cx="11697621" cy="2087936"/>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9" name="TextBox 8">
            <a:extLst>
              <a:ext uri="{FF2B5EF4-FFF2-40B4-BE49-F238E27FC236}">
                <a16:creationId xmlns:a16="http://schemas.microsoft.com/office/drawing/2014/main" id="{34E5B7FA-2504-1622-0C8F-8CF2296E35CA}"/>
              </a:ext>
            </a:extLst>
          </p:cNvPr>
          <p:cNvSpPr txBox="1"/>
          <p:nvPr/>
        </p:nvSpPr>
        <p:spPr>
          <a:xfrm>
            <a:off x="801394" y="1193578"/>
            <a:ext cx="9144000" cy="1169551"/>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Financial Information</a:t>
            </a:r>
          </a:p>
        </p:txBody>
      </p:sp>
    </p:spTree>
    <p:extLst>
      <p:ext uri="{BB962C8B-B14F-4D97-AF65-F5344CB8AC3E}">
        <p14:creationId xmlns:p14="http://schemas.microsoft.com/office/powerpoint/2010/main" val="3182225751"/>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C81B9-5177-5211-DDDB-52C23537B8B7}"/>
            </a:ext>
          </a:extLst>
        </p:cNvPr>
        <p:cNvGrpSpPr/>
        <p:nvPr/>
      </p:nvGrpSpPr>
      <p:grpSpPr>
        <a:xfrm>
          <a:off x="0" y="0"/>
          <a:ext cx="0" cy="0"/>
          <a:chOff x="0" y="0"/>
          <a:chExt cx="0" cy="0"/>
        </a:xfrm>
      </p:grpSpPr>
      <p:sp>
        <p:nvSpPr>
          <p:cNvPr id="7" name="Rectangle 41">
            <a:extLst>
              <a:ext uri="{FF2B5EF4-FFF2-40B4-BE49-F238E27FC236}">
                <a16:creationId xmlns:a16="http://schemas.microsoft.com/office/drawing/2014/main" id="{C8CC1753-329B-CB46-5D75-0451A3F9F6C9}"/>
              </a:ext>
            </a:extLst>
          </p:cNvPr>
          <p:cNvSpPr/>
          <p:nvPr/>
        </p:nvSpPr>
        <p:spPr>
          <a:xfrm flipH="1">
            <a:off x="-76204" y="722204"/>
            <a:ext cx="11697621" cy="2087936"/>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13" name="TextBox 12">
            <a:extLst>
              <a:ext uri="{FF2B5EF4-FFF2-40B4-BE49-F238E27FC236}">
                <a16:creationId xmlns:a16="http://schemas.microsoft.com/office/drawing/2014/main" id="{5D13B5AE-BFA6-E3CE-0403-EA93DB6C38CC}"/>
              </a:ext>
            </a:extLst>
          </p:cNvPr>
          <p:cNvSpPr txBox="1"/>
          <p:nvPr/>
        </p:nvSpPr>
        <p:spPr>
          <a:xfrm>
            <a:off x="801394" y="1193578"/>
            <a:ext cx="9144000" cy="1169551"/>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Financial Information</a:t>
            </a:r>
          </a:p>
        </p:txBody>
      </p:sp>
      <p:pic>
        <p:nvPicPr>
          <p:cNvPr id="16" name="Picture 15" descr="A yellow and green logo&#10;&#10;Description automatically generated">
            <a:extLst>
              <a:ext uri="{FF2B5EF4-FFF2-40B4-BE49-F238E27FC236}">
                <a16:creationId xmlns:a16="http://schemas.microsoft.com/office/drawing/2014/main" id="{C0E01385-A648-1D3E-71DD-D5A5C0FD7A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55666" y="926122"/>
            <a:ext cx="1966615" cy="1884017"/>
          </a:xfrm>
          <a:prstGeom prst="rect">
            <a:avLst/>
          </a:prstGeom>
        </p:spPr>
      </p:pic>
      <p:sp>
        <p:nvSpPr>
          <p:cNvPr id="3" name="Title 20">
            <a:extLst>
              <a:ext uri="{FF2B5EF4-FFF2-40B4-BE49-F238E27FC236}">
                <a16:creationId xmlns:a16="http://schemas.microsoft.com/office/drawing/2014/main" id="{98DCB6B1-F066-F9CD-6B94-2288B86AAA5F}"/>
              </a:ext>
            </a:extLst>
          </p:cNvPr>
          <p:cNvSpPr txBox="1">
            <a:spLocks/>
          </p:cNvSpPr>
          <p:nvPr/>
        </p:nvSpPr>
        <p:spPr bwMode="auto">
          <a:xfrm>
            <a:off x="801394" y="3993651"/>
            <a:ext cx="9709366" cy="766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numCol="1" spcCol="1005840"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spcAft>
                <a:spcPts val="3000"/>
              </a:spcAft>
              <a:buClr>
                <a:srgbClr val="FFFF00"/>
              </a:buClr>
            </a:pPr>
            <a:r>
              <a:rPr lang="en-US" sz="4000" b="1" dirty="0">
                <a:solidFill>
                  <a:schemeClr val="bg1"/>
                </a:solidFill>
                <a:effectLst/>
                <a:latin typeface="Lato" panose="020F0502020204030203" pitchFamily="34" charset="0"/>
                <a:ea typeface="Lato" panose="020F0502020204030203" pitchFamily="34" charset="0"/>
                <a:cs typeface="Lato" panose="020F0502020204030203" pitchFamily="34" charset="0"/>
              </a:rPr>
              <a:t>Act 84 Volunteer Firefighter Relief Association Financials at a High Level</a:t>
            </a:r>
          </a:p>
          <a:p>
            <a:pPr marL="457200" indent="-457200">
              <a:lnSpc>
                <a:spcPct val="130000"/>
              </a:lnSpc>
              <a:spcAft>
                <a:spcPts val="2400"/>
              </a:spcAft>
              <a:buClr>
                <a:srgbClr val="FFFF00"/>
              </a:buClr>
              <a:buFont typeface="Courier New" panose="02070309020205020404" pitchFamily="49" charset="0"/>
              <a:buChar char="o"/>
            </a:pPr>
            <a:r>
              <a:rPr lang="en-US" sz="3200" dirty="0">
                <a:solidFill>
                  <a:srgbClr val="DDDCDC"/>
                </a:solidFill>
                <a:effectLst/>
                <a:latin typeface="Lato" panose="020F0502020204030203" pitchFamily="34" charset="0"/>
                <a:ea typeface="Lato" panose="020F0502020204030203" pitchFamily="34" charset="0"/>
                <a:cs typeface="Lato" panose="020F0502020204030203" pitchFamily="34" charset="0"/>
              </a:rPr>
              <a:t>Loans for Rescue and Tower- $1.3 million</a:t>
            </a:r>
          </a:p>
          <a:p>
            <a:pPr marL="457200" indent="-457200">
              <a:lnSpc>
                <a:spcPct val="130000"/>
              </a:lnSpc>
              <a:spcAft>
                <a:spcPts val="2400"/>
              </a:spcAft>
              <a:buClr>
                <a:srgbClr val="FFFF00"/>
              </a:buClr>
              <a:buFont typeface="Courier New" panose="02070309020205020404" pitchFamily="49" charset="0"/>
              <a:buChar char="o"/>
            </a:pPr>
            <a:r>
              <a:rPr lang="en-US" sz="3200" dirty="0">
                <a:solidFill>
                  <a:srgbClr val="DDDCDC"/>
                </a:solidFill>
                <a:effectLst/>
                <a:latin typeface="Lato" panose="020F0502020204030203" pitchFamily="34" charset="0"/>
                <a:ea typeface="Lato" panose="020F0502020204030203" pitchFamily="34" charset="0"/>
                <a:cs typeface="Lato" panose="020F0502020204030203" pitchFamily="34" charset="0"/>
              </a:rPr>
              <a:t>Expected loan of $600,000 for new Engine expected in the spring</a:t>
            </a:r>
          </a:p>
          <a:p>
            <a:pPr marL="457200" indent="-457200">
              <a:lnSpc>
                <a:spcPct val="130000"/>
              </a:lnSpc>
              <a:spcAft>
                <a:spcPts val="2400"/>
              </a:spcAft>
              <a:buClr>
                <a:srgbClr val="FFFF00"/>
              </a:buClr>
              <a:buFont typeface="Courier New" panose="02070309020205020404" pitchFamily="49" charset="0"/>
              <a:buChar char="o"/>
            </a:pPr>
            <a:r>
              <a:rPr lang="en-US" sz="3200" dirty="0">
                <a:solidFill>
                  <a:srgbClr val="DDDCDC"/>
                </a:solidFill>
                <a:effectLst/>
                <a:latin typeface="Lato" panose="020F0502020204030203" pitchFamily="34" charset="0"/>
                <a:ea typeface="Lato" panose="020F0502020204030203" pitchFamily="34" charset="0"/>
                <a:cs typeface="Lato" panose="020F0502020204030203" pitchFamily="34" charset="0"/>
              </a:rPr>
              <a:t>Received State Audit in 2024 for 2021 and 2022</a:t>
            </a:r>
          </a:p>
          <a:p>
            <a:pPr marL="457200" indent="-457200">
              <a:lnSpc>
                <a:spcPct val="130000"/>
              </a:lnSpc>
              <a:spcAft>
                <a:spcPts val="2400"/>
              </a:spcAft>
              <a:buClr>
                <a:srgbClr val="FFFF00"/>
              </a:buClr>
              <a:buFont typeface="Courier New" panose="02070309020205020404" pitchFamily="49" charset="0"/>
              <a:buChar char="o"/>
            </a:pPr>
            <a:r>
              <a:rPr lang="en-US" sz="3200" dirty="0">
                <a:solidFill>
                  <a:srgbClr val="DDDCDC"/>
                </a:solidFill>
                <a:effectLst/>
                <a:latin typeface="Lato" panose="020F0502020204030203" pitchFamily="34" charset="0"/>
                <a:ea typeface="Lato" panose="020F0502020204030203" pitchFamily="34" charset="0"/>
                <a:cs typeface="Lato" panose="020F0502020204030203" pitchFamily="34" charset="0"/>
              </a:rPr>
              <a:t>Next Audit should be in 2025</a:t>
            </a:r>
          </a:p>
          <a:p>
            <a:pPr>
              <a:lnSpc>
                <a:spcPct val="130000"/>
              </a:lnSpc>
              <a:spcAft>
                <a:spcPts val="1200"/>
              </a:spcAft>
              <a:buClr>
                <a:srgbClr val="FFFF00"/>
              </a:buClr>
            </a:pPr>
            <a:endParaRPr lang="en-US" sz="3200" dirty="0">
              <a:solidFill>
                <a:srgbClr val="DDDCDC"/>
              </a:solidFill>
              <a:effectLst/>
              <a:latin typeface="Lato" panose="020F0502020204030203" pitchFamily="34" charset="0"/>
              <a:ea typeface="Lato" panose="020F0502020204030203" pitchFamily="34" charset="0"/>
              <a:cs typeface="Lato" panose="020F0502020204030203" pitchFamily="34" charset="0"/>
            </a:endParaRPr>
          </a:p>
          <a:p>
            <a:pPr marL="571500" indent="-571500">
              <a:lnSpc>
                <a:spcPct val="130000"/>
              </a:lnSpc>
              <a:spcAft>
                <a:spcPts val="2400"/>
              </a:spcAft>
              <a:buClr>
                <a:srgbClr val="FFFF00"/>
              </a:buClr>
              <a:buFont typeface="Courier New" panose="02070309020205020404" pitchFamily="49" charset="0"/>
              <a:buChar char="o"/>
            </a:pPr>
            <a:endParaRPr lang="en-US" sz="3200" dirty="0">
              <a:solidFill>
                <a:srgbClr val="DDDCDC"/>
              </a:solidFill>
              <a:effectLst/>
              <a:latin typeface="Lato" panose="020F0502020204030203" pitchFamily="34" charset="0"/>
              <a:ea typeface="Lato" panose="020F0502020204030203" pitchFamily="34" charset="0"/>
              <a:cs typeface="Lato" panose="020F0502020204030203" pitchFamily="34" charset="0"/>
            </a:endParaRPr>
          </a:p>
        </p:txBody>
      </p:sp>
      <p:grpSp>
        <p:nvGrpSpPr>
          <p:cNvPr id="2" name="Group 1">
            <a:extLst>
              <a:ext uri="{FF2B5EF4-FFF2-40B4-BE49-F238E27FC236}">
                <a16:creationId xmlns:a16="http://schemas.microsoft.com/office/drawing/2014/main" id="{1436CAC3-E24B-6B3C-BEEF-3E91C32099A9}"/>
              </a:ext>
            </a:extLst>
          </p:cNvPr>
          <p:cNvGrpSpPr/>
          <p:nvPr/>
        </p:nvGrpSpPr>
        <p:grpSpPr>
          <a:xfrm>
            <a:off x="11418144" y="4495800"/>
            <a:ext cx="12104137" cy="5359622"/>
            <a:chOff x="12241596" y="8483821"/>
            <a:chExt cx="9292841" cy="4114801"/>
          </a:xfrm>
        </p:grpSpPr>
        <p:sp>
          <p:nvSpPr>
            <p:cNvPr id="6" name="Rectangle 5">
              <a:extLst>
                <a:ext uri="{FF2B5EF4-FFF2-40B4-BE49-F238E27FC236}">
                  <a16:creationId xmlns:a16="http://schemas.microsoft.com/office/drawing/2014/main" id="{179ACAB6-28BE-EF21-5E2B-DB8F26F02CB6}"/>
                </a:ext>
              </a:extLst>
            </p:cNvPr>
            <p:cNvSpPr/>
            <p:nvPr/>
          </p:nvSpPr>
          <p:spPr>
            <a:xfrm>
              <a:off x="12241596" y="8483821"/>
              <a:ext cx="9292841" cy="4114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BFC39C31-DABE-4D56-C552-ADEF54F8E09F}"/>
                </a:ext>
              </a:extLst>
            </p:cNvPr>
            <p:cNvPicPr>
              <a:picLocks noChangeAspect="1"/>
            </p:cNvPicPr>
            <p:nvPr/>
          </p:nvPicPr>
          <p:blipFill>
            <a:blip r:embed="rId4"/>
            <a:stretch>
              <a:fillRect/>
            </a:stretch>
          </p:blipFill>
          <p:spPr>
            <a:xfrm>
              <a:off x="12397659" y="8636221"/>
              <a:ext cx="8980714" cy="3810000"/>
            </a:xfrm>
            <a:prstGeom prst="rect">
              <a:avLst/>
            </a:prstGeom>
          </p:spPr>
        </p:pic>
      </p:grpSp>
    </p:spTree>
    <p:extLst>
      <p:ext uri="{BB962C8B-B14F-4D97-AF65-F5344CB8AC3E}">
        <p14:creationId xmlns:p14="http://schemas.microsoft.com/office/powerpoint/2010/main" val="3257198806"/>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1"/>
          <p:cNvSpPr/>
          <p:nvPr/>
        </p:nvSpPr>
        <p:spPr>
          <a:xfrm flipH="1">
            <a:off x="0" y="762000"/>
            <a:ext cx="8808093" cy="1828800"/>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8" name="TextBox 7"/>
          <p:cNvSpPr txBox="1"/>
          <p:nvPr/>
        </p:nvSpPr>
        <p:spPr>
          <a:xfrm>
            <a:off x="1355392" y="1063057"/>
            <a:ext cx="8808092" cy="1169551"/>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Quick Facts</a:t>
            </a:r>
          </a:p>
        </p:txBody>
      </p:sp>
      <p:pic>
        <p:nvPicPr>
          <p:cNvPr id="11" name="Picture 10" descr="A yellow and green logo&#10;&#10;Description automatically generated">
            <a:extLst>
              <a:ext uri="{FF2B5EF4-FFF2-40B4-BE49-F238E27FC236}">
                <a16:creationId xmlns:a16="http://schemas.microsoft.com/office/drawing/2014/main" id="{8B4B82FA-CA8A-D406-376D-C0019F4060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83278" y="11331526"/>
            <a:ext cx="1966615" cy="1884017"/>
          </a:xfrm>
          <a:prstGeom prst="rect">
            <a:avLst/>
          </a:prstGeom>
        </p:spPr>
      </p:pic>
      <p:sp>
        <p:nvSpPr>
          <p:cNvPr id="3" name="Title 20">
            <a:extLst>
              <a:ext uri="{FF2B5EF4-FFF2-40B4-BE49-F238E27FC236}">
                <a16:creationId xmlns:a16="http://schemas.microsoft.com/office/drawing/2014/main" id="{936E6073-0331-0834-1CA9-4C4C7361E058}"/>
              </a:ext>
            </a:extLst>
          </p:cNvPr>
          <p:cNvSpPr txBox="1">
            <a:spLocks/>
          </p:cNvSpPr>
          <p:nvPr/>
        </p:nvSpPr>
        <p:spPr bwMode="auto">
          <a:xfrm>
            <a:off x="1355391" y="2702218"/>
            <a:ext cx="22968283" cy="1048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numCol="3"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nSpc>
                <a:spcPct val="130000"/>
              </a:lnSpc>
              <a:spcAft>
                <a:spcPts val="1200"/>
              </a:spcAft>
              <a:buClr>
                <a:srgbClr val="FFFF00"/>
              </a:buClr>
            </a:pPr>
            <a:r>
              <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rPr>
              <a:t>Staffing</a:t>
            </a: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1 Fire Chief</a:t>
            </a: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1 Deputy Fire Chief</a:t>
            </a: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1 Assistant Fire Chiefs                              </a:t>
            </a: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latin typeface="Lato" panose="020F0502020204030203" pitchFamily="34" charset="0"/>
                <a:ea typeface="Lato" panose="020F0502020204030203" pitchFamily="34" charset="0"/>
                <a:cs typeface="Lato" panose="020F0502020204030203" pitchFamily="34" charset="0"/>
              </a:rPr>
              <a:t>2 Battalion Fire Chiefs</a:t>
            </a: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latin typeface="Lato" panose="020F0502020204030203" pitchFamily="34" charset="0"/>
                <a:ea typeface="Lato" panose="020F0502020204030203" pitchFamily="34" charset="0"/>
                <a:cs typeface="Lato" panose="020F0502020204030203" pitchFamily="34" charset="0"/>
              </a:rPr>
              <a:t>1 Fire Captain</a:t>
            </a: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2 Fire Lieutenants</a:t>
            </a: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42 Firefighters</a:t>
            </a: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latin typeface="Lato" panose="020F0502020204030203" pitchFamily="34" charset="0"/>
                <a:ea typeface="Lato" panose="020F0502020204030203" pitchFamily="34" charset="0"/>
                <a:cs typeface="Lato" panose="020F0502020204030203" pitchFamily="34" charset="0"/>
              </a:rPr>
              <a:t>10 Probationary/Junior FF’s</a:t>
            </a:r>
            <a:endPar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1 Fire Police Captain</a:t>
            </a: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3 Fire Police Supervisors</a:t>
            </a: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9 Fire Police Officers                          </a:t>
            </a:r>
          </a:p>
          <a:p>
            <a:pPr>
              <a:lnSpc>
                <a:spcPct val="130000"/>
              </a:lnSpc>
              <a:spcAft>
                <a:spcPts val="1200"/>
              </a:spcAft>
              <a:buClr>
                <a:srgbClr val="FFFF00"/>
              </a:buClr>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      </a:t>
            </a:r>
          </a:p>
          <a:p>
            <a:pPr>
              <a:lnSpc>
                <a:spcPct val="130000"/>
              </a:lnSpc>
              <a:spcAft>
                <a:spcPts val="1200"/>
              </a:spcAft>
              <a:buClr>
                <a:srgbClr val="FFFF00"/>
              </a:buClr>
            </a:pPr>
            <a:endParaRPr lang="en-US" sz="3200" b="1" dirty="0">
              <a:solidFill>
                <a:schemeClr val="bg1"/>
              </a:solidFill>
              <a:latin typeface="Lato" panose="020F0502020204030203" pitchFamily="34" charset="0"/>
              <a:ea typeface="Lato" panose="020F0502020204030203" pitchFamily="34" charset="0"/>
              <a:cs typeface="Lato" panose="020F0502020204030203" pitchFamily="34" charset="0"/>
            </a:endParaRPr>
          </a:p>
          <a:p>
            <a:pPr>
              <a:lnSpc>
                <a:spcPct val="130000"/>
              </a:lnSpc>
              <a:spcAft>
                <a:spcPts val="1200"/>
              </a:spcAft>
              <a:buClr>
                <a:srgbClr val="FFFF00"/>
              </a:buClr>
            </a:pP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2 Fire Stations</a:t>
            </a:r>
          </a:p>
          <a:p>
            <a:pPr marL="457200" indent="-457200">
              <a:lnSpc>
                <a:spcPct val="130000"/>
              </a:lnSpc>
              <a:spcAft>
                <a:spcPts val="1200"/>
              </a:spcAft>
              <a:buClr>
                <a:srgbClr val="FFFF00"/>
              </a:buClr>
              <a:buFont typeface="Courier New" panose="02070309020205020404" pitchFamily="49" charset="0"/>
              <a:buChar char="o"/>
            </a:pPr>
            <a:r>
              <a:rPr lang="en-US" sz="3200" dirty="0">
                <a:solidFill>
                  <a:srgbClr val="DDDCDC"/>
                </a:solidFill>
                <a:latin typeface="Lato" panose="020F0502020204030203" pitchFamily="34" charset="0"/>
                <a:ea typeface="Lato" panose="020F0502020204030203" pitchFamily="34" charset="0"/>
                <a:cs typeface="Lato" panose="020F0502020204030203" pitchFamily="34" charset="0"/>
              </a:rPr>
              <a:t>Main Station (Eagleville) </a:t>
            </a:r>
          </a:p>
          <a:p>
            <a:pPr marL="457200" indent="-457200">
              <a:lnSpc>
                <a:spcPct val="130000"/>
              </a:lnSpc>
              <a:spcAft>
                <a:spcPts val="1200"/>
              </a:spcAft>
              <a:buClr>
                <a:srgbClr val="FFFF00"/>
              </a:buClr>
              <a:buFont typeface="Courier New" panose="02070309020205020404" pitchFamily="49" charset="0"/>
              <a:buChar char="o"/>
            </a:pPr>
            <a:r>
              <a:rPr lang="en-US" sz="3200" dirty="0">
                <a:solidFill>
                  <a:srgbClr val="DDDCDC"/>
                </a:solidFill>
                <a:latin typeface="Lato" panose="020F0502020204030203" pitchFamily="34" charset="0"/>
                <a:ea typeface="Lato" panose="020F0502020204030203" pitchFamily="34" charset="0"/>
                <a:cs typeface="Lato" panose="020F0502020204030203" pitchFamily="34" charset="0"/>
              </a:rPr>
              <a:t>1 Sub Station (Audubon)</a:t>
            </a:r>
          </a:p>
          <a:p>
            <a:pPr>
              <a:lnSpc>
                <a:spcPct val="130000"/>
              </a:lnSpc>
              <a:spcAft>
                <a:spcPts val="1200"/>
              </a:spcAft>
              <a:buClr>
                <a:srgbClr val="FFFF00"/>
              </a:buClr>
            </a:pPr>
            <a:endParaRPr lang="en-US" sz="3200" b="1" dirty="0">
              <a:solidFill>
                <a:schemeClr val="bg1"/>
              </a:solidFill>
              <a:latin typeface="Lato" panose="020F0502020204030203" pitchFamily="34" charset="0"/>
              <a:ea typeface="Lato" panose="020F0502020204030203" pitchFamily="34" charset="0"/>
              <a:cs typeface="Lato" panose="020F0502020204030203" pitchFamily="34" charset="0"/>
            </a:endParaRPr>
          </a:p>
          <a:p>
            <a:pPr>
              <a:lnSpc>
                <a:spcPct val="130000"/>
              </a:lnSpc>
              <a:spcAft>
                <a:spcPts val="1200"/>
              </a:spcAft>
              <a:buClr>
                <a:srgbClr val="FFFF00"/>
              </a:buClr>
            </a:pP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Coverage Area</a:t>
            </a:r>
            <a:endPar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15.6 Square Miles</a:t>
            </a: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26,812 Residents (2018) </a:t>
            </a: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Residential, Commercial, Industrial </a:t>
            </a:r>
          </a:p>
          <a:p>
            <a:pPr marL="457200" indent="-457200">
              <a:lnSpc>
                <a:spcPct val="130000"/>
              </a:lnSpc>
              <a:spcAft>
                <a:spcPts val="2000"/>
              </a:spcAft>
              <a:buClr>
                <a:srgbClr val="FFFF00"/>
              </a:buClr>
              <a:buFont typeface="Courier New" panose="02070309020205020404" pitchFamily="49" charset="0"/>
              <a:buChar char="o"/>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Industrial Park with 2.7 million sq/ft</a:t>
            </a:r>
            <a:b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b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of Buildings</a:t>
            </a: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Limited Access Highway </a:t>
            </a: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Multiple Waterways </a:t>
            </a: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Multiple 55 &amp; Over Communities </a:t>
            </a:r>
          </a:p>
          <a:p>
            <a:pPr>
              <a:lnSpc>
                <a:spcPct val="130000"/>
              </a:lnSpc>
              <a:spcAft>
                <a:spcPts val="1200"/>
              </a:spcAft>
              <a:buClr>
                <a:srgbClr val="FFFF00"/>
              </a:buClr>
            </a:pPr>
            <a:endParaRPr lang="en-US" sz="2800" dirty="0">
              <a:solidFill>
                <a:srgbClr val="DDDCDC"/>
              </a:solidFill>
              <a:latin typeface="Lato" panose="020F0502020204030203" pitchFamily="34" charset="0"/>
              <a:ea typeface="Lato" panose="020F0502020204030203" pitchFamily="34" charset="0"/>
              <a:cs typeface="Lato" panose="020F0502020204030203" pitchFamily="34" charset="0"/>
            </a:endParaRPr>
          </a:p>
          <a:p>
            <a:pPr>
              <a:lnSpc>
                <a:spcPct val="130000"/>
              </a:lnSpc>
              <a:spcAft>
                <a:spcPts val="1200"/>
              </a:spcAft>
              <a:buClr>
                <a:srgbClr val="FFFF00"/>
              </a:buClr>
            </a:pP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Apparatus</a:t>
            </a:r>
            <a:endParaRPr lang="en-US" sz="32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2 Command Vehicles                                      </a:t>
            </a: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2 Utility/Traffic Units                             </a:t>
            </a: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1 Field Unit                                </a:t>
            </a: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1 Heavy Rescue Unit                                </a:t>
            </a: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1 Tower Ladder Truck</a:t>
            </a:r>
          </a:p>
          <a:p>
            <a:pPr marL="457200" indent="-457200">
              <a:lnSpc>
                <a:spcPct val="130000"/>
              </a:lnSpc>
              <a:spcAft>
                <a:spcPts val="1200"/>
              </a:spcAft>
              <a:buClr>
                <a:srgbClr val="FFFF00"/>
              </a:buClr>
              <a:buFont typeface="Courier New" panose="02070309020205020404" pitchFamily="49" charset="0"/>
              <a:buChar char="o"/>
            </a:pPr>
            <a:r>
              <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rPr>
              <a:t>3 Pumpers (Engines)</a:t>
            </a:r>
          </a:p>
          <a:p>
            <a:pPr>
              <a:lnSpc>
                <a:spcPct val="130000"/>
              </a:lnSpc>
              <a:spcAft>
                <a:spcPts val="1200"/>
              </a:spcAft>
              <a:buClr>
                <a:srgbClr val="FFFF00"/>
              </a:buClr>
            </a:pPr>
            <a:endPar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Courier New" panose="02070309020205020404" pitchFamily="49" charset="0"/>
              <a:buChar char="o"/>
            </a:pPr>
            <a:endParaRPr lang="en-US" sz="2800" dirty="0">
              <a:solidFill>
                <a:srgbClr val="DDDCDC"/>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Courier New" panose="02070309020205020404" pitchFamily="49" charset="0"/>
              <a:buChar char="o"/>
            </a:pPr>
            <a:endParaRPr lang="en-US" sz="2800"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258871778"/>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1"/>
          <p:cNvSpPr/>
          <p:nvPr/>
        </p:nvSpPr>
        <p:spPr>
          <a:xfrm flipH="1">
            <a:off x="-3" y="737405"/>
            <a:ext cx="14143040" cy="2158195"/>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11" name="Title 20">
            <a:extLst>
              <a:ext uri="{FF2B5EF4-FFF2-40B4-BE49-F238E27FC236}">
                <a16:creationId xmlns:a16="http://schemas.microsoft.com/office/drawing/2014/main" id="{0CEB3869-3641-9555-AAC9-46DE8C134C46}"/>
              </a:ext>
            </a:extLst>
          </p:cNvPr>
          <p:cNvSpPr txBox="1">
            <a:spLocks/>
          </p:cNvSpPr>
          <p:nvPr/>
        </p:nvSpPr>
        <p:spPr bwMode="auto">
          <a:xfrm>
            <a:off x="650546" y="3124200"/>
            <a:ext cx="10375218" cy="9798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nSpc>
                <a:spcPct val="130000"/>
              </a:lnSpc>
              <a:spcAft>
                <a:spcPts val="1200"/>
              </a:spcAft>
              <a:buClr>
                <a:srgbClr val="FFFF00"/>
              </a:buClr>
            </a:pPr>
            <a:r>
              <a:rPr lang="en-US" sz="3600" b="1" dirty="0">
                <a:solidFill>
                  <a:schemeClr val="bg1"/>
                </a:solidFill>
                <a:effectLst/>
                <a:latin typeface="Lato" panose="020F0502020204030203" pitchFamily="34" charset="0"/>
                <a:ea typeface="Lato" panose="020F0502020204030203" pitchFamily="34" charset="0"/>
                <a:cs typeface="Lato" panose="020F0502020204030203" pitchFamily="34" charset="0"/>
              </a:rPr>
              <a:t>2023</a:t>
            </a:r>
            <a:endParaRPr lang="en-US" sz="36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Total Calls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673</a:t>
            </a:r>
            <a:endPar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Fire Calls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622</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Fire Police Calls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27</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Fire Officer Calls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24</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Mutual Aid Received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57</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Mutual Aid Provided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120</a:t>
            </a:r>
          </a:p>
          <a:p>
            <a:pPr marL="457200" indent="-457200">
              <a:lnSpc>
                <a:spcPct val="130000"/>
              </a:lnSpc>
              <a:spcAft>
                <a:spcPts val="1200"/>
              </a:spcAft>
              <a:buClr>
                <a:srgbClr val="FFFF00"/>
              </a:buClr>
              <a:buFont typeface="Wingdings" pitchFamily="2" charset="2"/>
              <a:buChar char="ü"/>
            </a:pP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$68,304,182 </a:t>
            </a: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Property at Risk        </a:t>
            </a:r>
          </a:p>
          <a:p>
            <a:pPr marL="457200" indent="-457200">
              <a:lnSpc>
                <a:spcPct val="130000"/>
              </a:lnSpc>
              <a:spcAft>
                <a:spcPts val="1200"/>
              </a:spcAft>
              <a:buClr>
                <a:srgbClr val="FFFF00"/>
              </a:buClr>
              <a:buFont typeface="Wingdings" pitchFamily="2" charset="2"/>
              <a:buChar char="ü"/>
            </a:pP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$3,110,100 </a:t>
            </a: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Property Loss</a:t>
            </a:r>
          </a:p>
          <a:p>
            <a:pPr marL="457200" indent="-457200">
              <a:lnSpc>
                <a:spcPct val="130000"/>
              </a:lnSpc>
              <a:spcAft>
                <a:spcPts val="16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Firefighter Injuries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a:t>
            </a:r>
          </a:p>
          <a:p>
            <a:pPr marL="457200" indent="-457200">
              <a:spcAft>
                <a:spcPts val="16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LPFD Personnel Completed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2,465.5 Hours</a:t>
            </a:r>
            <a:b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b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of</a:t>
            </a:r>
            <a:r>
              <a:rPr lang="en-US" sz="2800"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T</a:t>
            </a: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raining. </a:t>
            </a:r>
          </a:p>
          <a:p>
            <a:pPr marL="457200" indent="-457200">
              <a:lnSpc>
                <a:spcPct val="130000"/>
              </a:lnSpc>
              <a:spcAft>
                <a:spcPts val="6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LPFD Personnel Were in Service for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2636.42 Hours.</a:t>
            </a:r>
          </a:p>
          <a:p>
            <a:pPr marL="457200" indent="-457200">
              <a:lnSpc>
                <a:spcPct val="130000"/>
              </a:lnSpc>
              <a:spcAft>
                <a:spcPts val="6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Average Turnout per Incident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8.5 Personnel</a:t>
            </a:r>
          </a:p>
        </p:txBody>
      </p:sp>
      <p:sp>
        <p:nvSpPr>
          <p:cNvPr id="13" name="TextBox 12">
            <a:extLst>
              <a:ext uri="{FF2B5EF4-FFF2-40B4-BE49-F238E27FC236}">
                <a16:creationId xmlns:a16="http://schemas.microsoft.com/office/drawing/2014/main" id="{A97880D8-C3F0-70C2-871E-EE85DD9CE7D1}"/>
              </a:ext>
            </a:extLst>
          </p:cNvPr>
          <p:cNvSpPr txBox="1"/>
          <p:nvPr/>
        </p:nvSpPr>
        <p:spPr>
          <a:xfrm>
            <a:off x="643619" y="1214923"/>
            <a:ext cx="12276375" cy="1169551"/>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Fire Year Call Statistics</a:t>
            </a:r>
          </a:p>
        </p:txBody>
      </p:sp>
      <p:pic>
        <p:nvPicPr>
          <p:cNvPr id="16" name="Picture 15" descr="A yellow and green logo&#10;&#10;Description automatically generated">
            <a:extLst>
              <a:ext uri="{FF2B5EF4-FFF2-40B4-BE49-F238E27FC236}">
                <a16:creationId xmlns:a16="http://schemas.microsoft.com/office/drawing/2014/main" id="{6C060B31-433B-9758-765A-02AC304BE4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83278" y="11331526"/>
            <a:ext cx="1966615" cy="1884017"/>
          </a:xfrm>
          <a:prstGeom prst="rect">
            <a:avLst/>
          </a:prstGeom>
        </p:spPr>
      </p:pic>
      <p:sp>
        <p:nvSpPr>
          <p:cNvPr id="2" name="Title 20">
            <a:extLst>
              <a:ext uri="{FF2B5EF4-FFF2-40B4-BE49-F238E27FC236}">
                <a16:creationId xmlns:a16="http://schemas.microsoft.com/office/drawing/2014/main" id="{2FA42EFF-1D32-2F68-0459-4384AB9780FA}"/>
              </a:ext>
            </a:extLst>
          </p:cNvPr>
          <p:cNvSpPr txBox="1">
            <a:spLocks/>
          </p:cNvSpPr>
          <p:nvPr/>
        </p:nvSpPr>
        <p:spPr bwMode="auto">
          <a:xfrm>
            <a:off x="11318546" y="2982623"/>
            <a:ext cx="10375218" cy="1008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3852" tIns="121926" rIns="243852" bIns="121926"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nSpc>
                <a:spcPct val="130000"/>
              </a:lnSpc>
              <a:spcAft>
                <a:spcPts val="1200"/>
              </a:spcAft>
              <a:buClr>
                <a:srgbClr val="FFFF00"/>
              </a:buClr>
            </a:pPr>
            <a:r>
              <a:rPr lang="en-US" sz="3600" b="1" dirty="0">
                <a:solidFill>
                  <a:schemeClr val="bg1"/>
                </a:solidFill>
                <a:effectLst/>
                <a:latin typeface="Lato" panose="020F0502020204030203" pitchFamily="34" charset="0"/>
                <a:ea typeface="Lato" panose="020F0502020204030203" pitchFamily="34" charset="0"/>
                <a:cs typeface="Lato" panose="020F0502020204030203" pitchFamily="34" charset="0"/>
              </a:rPr>
              <a:t>2024</a:t>
            </a:r>
            <a:endParaRPr lang="en-US" sz="36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Total Calls - </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770</a:t>
            </a:r>
            <a:endPar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Fire Calls - </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711</a:t>
            </a:r>
            <a:endPar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Fire Police Calls - </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31</a:t>
            </a:r>
            <a:endPar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Fire Officer Calls – </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27</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Special Service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Mutual Aid Received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52</a:t>
            </a:r>
          </a:p>
          <a:p>
            <a:pPr marL="457200" indent="-457200">
              <a:lnSpc>
                <a:spcPct val="130000"/>
              </a:lnSpc>
              <a:spcAft>
                <a:spcPts val="12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Mutual Aid Provided - </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132</a:t>
            </a:r>
            <a:endPar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ct val="130000"/>
              </a:lnSpc>
              <a:spcAft>
                <a:spcPts val="1200"/>
              </a:spcAft>
              <a:buClr>
                <a:srgbClr val="FFFF00"/>
              </a:buClr>
              <a:buFont typeface="Wingdings" pitchFamily="2" charset="2"/>
              <a:buChar char="ü"/>
            </a:pP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$74,413,950 </a:t>
            </a: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Property at Risk        </a:t>
            </a:r>
          </a:p>
          <a:p>
            <a:pPr marL="457200" indent="-457200">
              <a:lnSpc>
                <a:spcPct val="130000"/>
              </a:lnSpc>
              <a:spcAft>
                <a:spcPts val="1200"/>
              </a:spcAft>
              <a:buClr>
                <a:srgbClr val="FFFF00"/>
              </a:buClr>
              <a:buFont typeface="Wingdings" pitchFamily="2" charset="2"/>
              <a:buChar char="ü"/>
            </a:pP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$1,264,050 </a:t>
            </a: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Property Loss</a:t>
            </a:r>
          </a:p>
          <a:p>
            <a:pPr marL="457200" indent="-457200">
              <a:lnSpc>
                <a:spcPct val="130000"/>
              </a:lnSpc>
              <a:spcAft>
                <a:spcPts val="16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Firefighter Injuries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1</a:t>
            </a:r>
          </a:p>
          <a:p>
            <a:pPr marL="457200" indent="-457200">
              <a:spcAft>
                <a:spcPts val="16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Completed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3024 Hours</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of</a:t>
            </a:r>
            <a:r>
              <a:rPr lang="en-US" sz="2800"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 T</a:t>
            </a: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raining. </a:t>
            </a:r>
          </a:p>
          <a:p>
            <a:pPr marL="457200" indent="-457200">
              <a:lnSpc>
                <a:spcPct val="130000"/>
              </a:lnSpc>
              <a:spcAft>
                <a:spcPts val="6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LPFD Personnel Were in Service for </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2234 H</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ours.</a:t>
            </a:r>
          </a:p>
          <a:p>
            <a:pPr marL="457200" indent="-457200">
              <a:lnSpc>
                <a:spcPct val="130000"/>
              </a:lnSpc>
              <a:spcAft>
                <a:spcPts val="600"/>
              </a:spcAft>
              <a:buClr>
                <a:srgbClr val="FFFF00"/>
              </a:buClr>
              <a:buFont typeface="Wingdings" pitchFamily="2" charset="2"/>
              <a:buChar char="ü"/>
            </a:pPr>
            <a:r>
              <a:rPr lang="en-US" sz="2800" dirty="0">
                <a:solidFill>
                  <a:schemeClr val="bg1">
                    <a:lumMod val="75000"/>
                  </a:schemeClr>
                </a:solidFill>
                <a:effectLst/>
                <a:latin typeface="Lato" panose="020F0502020204030203" pitchFamily="34" charset="0"/>
                <a:ea typeface="Lato" panose="020F0502020204030203" pitchFamily="34" charset="0"/>
                <a:cs typeface="Lato" panose="020F0502020204030203" pitchFamily="34" charset="0"/>
              </a:rPr>
              <a:t>Average Turnout per Incident - </a:t>
            </a:r>
            <a:r>
              <a:rPr lang="en-US" sz="2800" b="1" dirty="0">
                <a:solidFill>
                  <a:schemeClr val="bg1"/>
                </a:solidFill>
                <a:effectLst/>
                <a:latin typeface="Lato" panose="020F0502020204030203" pitchFamily="34" charset="0"/>
                <a:ea typeface="Lato" panose="020F0502020204030203" pitchFamily="34" charset="0"/>
                <a:cs typeface="Lato" panose="020F0502020204030203" pitchFamily="34" charset="0"/>
              </a:rPr>
              <a:t>8.3 Personnel</a:t>
            </a:r>
          </a:p>
        </p:txBody>
      </p:sp>
    </p:spTree>
    <p:extLst>
      <p:ext uri="{BB962C8B-B14F-4D97-AF65-F5344CB8AC3E}">
        <p14:creationId xmlns:p14="http://schemas.microsoft.com/office/powerpoint/2010/main" val="167336570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1"/>
          <p:cNvSpPr/>
          <p:nvPr/>
        </p:nvSpPr>
        <p:spPr>
          <a:xfrm flipH="1">
            <a:off x="-3" y="966005"/>
            <a:ext cx="11171240" cy="2158195"/>
          </a:xfrm>
          <a:custGeom>
            <a:avLst/>
            <a:gdLst>
              <a:gd name="connsiteX0" fmla="*/ 0 w 11780838"/>
              <a:gd name="connsiteY0" fmla="*/ 0 h 4017258"/>
              <a:gd name="connsiteX1" fmla="*/ 11780838 w 11780838"/>
              <a:gd name="connsiteY1" fmla="*/ 0 h 4017258"/>
              <a:gd name="connsiteX2" fmla="*/ 11780838 w 11780838"/>
              <a:gd name="connsiteY2" fmla="*/ 4017258 h 4017258"/>
              <a:gd name="connsiteX3" fmla="*/ 0 w 11780838"/>
              <a:gd name="connsiteY3" fmla="*/ 4017258 h 4017258"/>
              <a:gd name="connsiteX4" fmla="*/ 0 w 11780838"/>
              <a:gd name="connsiteY4" fmla="*/ 0 h 4017258"/>
              <a:gd name="connsiteX0" fmla="*/ 0 w 13792518"/>
              <a:gd name="connsiteY0" fmla="*/ 0 h 4062978"/>
              <a:gd name="connsiteX1" fmla="*/ 13792518 w 13792518"/>
              <a:gd name="connsiteY1" fmla="*/ 45720 h 4062978"/>
              <a:gd name="connsiteX2" fmla="*/ 13792518 w 13792518"/>
              <a:gd name="connsiteY2" fmla="*/ 4062978 h 4062978"/>
              <a:gd name="connsiteX3" fmla="*/ 2011680 w 13792518"/>
              <a:gd name="connsiteY3" fmla="*/ 4062978 h 4062978"/>
              <a:gd name="connsiteX4" fmla="*/ 0 w 13792518"/>
              <a:gd name="connsiteY4" fmla="*/ 0 h 406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518" h="4062978">
                <a:moveTo>
                  <a:pt x="0" y="0"/>
                </a:moveTo>
                <a:lnTo>
                  <a:pt x="13792518" y="45720"/>
                </a:lnTo>
                <a:lnTo>
                  <a:pt x="13792518" y="4062978"/>
                </a:lnTo>
                <a:lnTo>
                  <a:pt x="2011680" y="4062978"/>
                </a:lnTo>
                <a:lnTo>
                  <a:pt x="0" y="0"/>
                </a:lnTo>
                <a:close/>
              </a:path>
            </a:pathLst>
          </a:custGeom>
          <a:gradFill flip="none" rotWithShape="1">
            <a:gsLst>
              <a:gs pos="0">
                <a:srgbClr val="139647">
                  <a:shade val="30000"/>
                  <a:satMod val="115000"/>
                </a:srgbClr>
              </a:gs>
              <a:gs pos="50000">
                <a:srgbClr val="139647">
                  <a:shade val="67500"/>
                  <a:satMod val="115000"/>
                </a:srgbClr>
              </a:gs>
              <a:gs pos="100000">
                <a:srgbClr val="139647">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00" dirty="0"/>
          </a:p>
        </p:txBody>
      </p:sp>
      <p:sp>
        <p:nvSpPr>
          <p:cNvPr id="13" name="TextBox 12">
            <a:extLst>
              <a:ext uri="{FF2B5EF4-FFF2-40B4-BE49-F238E27FC236}">
                <a16:creationId xmlns:a16="http://schemas.microsoft.com/office/drawing/2014/main" id="{A97880D8-C3F0-70C2-871E-EE85DD9CE7D1}"/>
              </a:ext>
            </a:extLst>
          </p:cNvPr>
          <p:cNvSpPr txBox="1"/>
          <p:nvPr/>
        </p:nvSpPr>
        <p:spPr>
          <a:xfrm>
            <a:off x="1493837" y="1443523"/>
            <a:ext cx="10145765" cy="1169551"/>
          </a:xfrm>
          <a:prstGeom prst="rect">
            <a:avLst/>
          </a:prstGeom>
          <a:noFill/>
        </p:spPr>
        <p:txBody>
          <a:bodyPr wrap="square" rtlCol="0">
            <a:spAutoFit/>
          </a:bodyPr>
          <a:lstStyle/>
          <a:p>
            <a:r>
              <a:rPr lang="en-US" sz="7000" b="1" dirty="0">
                <a:solidFill>
                  <a:schemeClr val="bg1"/>
                </a:solidFill>
                <a:latin typeface="Lato Black" charset="0"/>
                <a:ea typeface="Lato Black" charset="0"/>
                <a:cs typeface="Lato Black" charset="0"/>
              </a:rPr>
              <a:t>Incident Types</a:t>
            </a:r>
          </a:p>
        </p:txBody>
      </p:sp>
      <p:pic>
        <p:nvPicPr>
          <p:cNvPr id="16" name="Picture 15" descr="A yellow and green logo&#10;&#10;Description automatically generated">
            <a:extLst>
              <a:ext uri="{FF2B5EF4-FFF2-40B4-BE49-F238E27FC236}">
                <a16:creationId xmlns:a16="http://schemas.microsoft.com/office/drawing/2014/main" id="{6C060B31-433B-9758-765A-02AC304BE4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83278" y="11331526"/>
            <a:ext cx="1966615" cy="1884017"/>
          </a:xfrm>
          <a:prstGeom prst="rect">
            <a:avLst/>
          </a:prstGeom>
        </p:spPr>
      </p:pic>
      <p:pic>
        <p:nvPicPr>
          <p:cNvPr id="3" name="Picture 2" descr="A pie chart with text on it&#10;&#10;Description automatically generated">
            <a:extLst>
              <a:ext uri="{FF2B5EF4-FFF2-40B4-BE49-F238E27FC236}">
                <a16:creationId xmlns:a16="http://schemas.microsoft.com/office/drawing/2014/main" id="{5F9EDEF3-0399-5C3B-244A-7F70CB24CF10}"/>
              </a:ext>
            </a:extLst>
          </p:cNvPr>
          <p:cNvPicPr>
            <a:picLocks noChangeAspect="1"/>
          </p:cNvPicPr>
          <p:nvPr/>
        </p:nvPicPr>
        <p:blipFill rotWithShape="1">
          <a:blip r:embed="rId4">
            <a:extLst>
              <a:ext uri="{28A0092B-C50C-407E-A947-70E740481C1C}">
                <a14:useLocalDpi xmlns:a14="http://schemas.microsoft.com/office/drawing/2010/main" val="0"/>
              </a:ext>
            </a:extLst>
          </a:blip>
          <a:srcRect l="4719" t="13741" r="4427" b="10082"/>
          <a:stretch/>
        </p:blipFill>
        <p:spPr>
          <a:xfrm>
            <a:off x="-237379" y="5105400"/>
            <a:ext cx="12597653" cy="5562600"/>
          </a:xfrm>
          <a:prstGeom prst="rect">
            <a:avLst/>
          </a:prstGeom>
        </p:spPr>
      </p:pic>
      <p:pic>
        <p:nvPicPr>
          <p:cNvPr id="6" name="Picture 5" descr="A pie chart with numbers and text&#10;&#10;Description automatically generated">
            <a:extLst>
              <a:ext uri="{FF2B5EF4-FFF2-40B4-BE49-F238E27FC236}">
                <a16:creationId xmlns:a16="http://schemas.microsoft.com/office/drawing/2014/main" id="{42C74A24-FFE9-9DA9-18C3-5271212575A0}"/>
              </a:ext>
            </a:extLst>
          </p:cNvPr>
          <p:cNvPicPr>
            <a:picLocks noChangeAspect="1"/>
          </p:cNvPicPr>
          <p:nvPr/>
        </p:nvPicPr>
        <p:blipFill rotWithShape="1">
          <a:blip r:embed="rId5">
            <a:extLst>
              <a:ext uri="{28A0092B-C50C-407E-A947-70E740481C1C}">
                <a14:useLocalDpi xmlns:a14="http://schemas.microsoft.com/office/drawing/2010/main" val="0"/>
              </a:ext>
            </a:extLst>
          </a:blip>
          <a:srcRect l="5151" t="7020" r="3994" b="10082"/>
          <a:stretch/>
        </p:blipFill>
        <p:spPr>
          <a:xfrm>
            <a:off x="12747453" y="5105400"/>
            <a:ext cx="11576222" cy="5562600"/>
          </a:xfrm>
          <a:prstGeom prst="rect">
            <a:avLst/>
          </a:prstGeom>
        </p:spPr>
      </p:pic>
      <p:sp>
        <p:nvSpPr>
          <p:cNvPr id="8" name="TextBox 7">
            <a:extLst>
              <a:ext uri="{FF2B5EF4-FFF2-40B4-BE49-F238E27FC236}">
                <a16:creationId xmlns:a16="http://schemas.microsoft.com/office/drawing/2014/main" id="{66AFA59B-9B7D-FADA-7A7C-2F2AEBFA6039}"/>
              </a:ext>
            </a:extLst>
          </p:cNvPr>
          <p:cNvSpPr txBox="1"/>
          <p:nvPr/>
        </p:nvSpPr>
        <p:spPr>
          <a:xfrm>
            <a:off x="1" y="4036347"/>
            <a:ext cx="12360274" cy="769441"/>
          </a:xfrm>
          <a:prstGeom prst="rect">
            <a:avLst/>
          </a:prstGeom>
          <a:noFill/>
        </p:spPr>
        <p:txBody>
          <a:bodyPr wrap="square" rtlCol="0">
            <a:spAutoFit/>
          </a:bodyPr>
          <a:lstStyle/>
          <a:p>
            <a:pPr algn="ctr"/>
            <a:r>
              <a:rPr lang="en-US" sz="4400" b="1" dirty="0">
                <a:solidFill>
                  <a:srgbClr val="F3EC18"/>
                </a:solidFill>
                <a:latin typeface="Lato Black" charset="0"/>
                <a:ea typeface="Lato Black" charset="0"/>
                <a:cs typeface="Lato Black" charset="0"/>
              </a:rPr>
              <a:t>2023 Breakdown</a:t>
            </a:r>
          </a:p>
        </p:txBody>
      </p:sp>
      <p:sp>
        <p:nvSpPr>
          <p:cNvPr id="9" name="TextBox 8">
            <a:extLst>
              <a:ext uri="{FF2B5EF4-FFF2-40B4-BE49-F238E27FC236}">
                <a16:creationId xmlns:a16="http://schemas.microsoft.com/office/drawing/2014/main" id="{10FA6F29-9F4C-DD98-FF7E-89CCD87B2489}"/>
              </a:ext>
            </a:extLst>
          </p:cNvPr>
          <p:cNvSpPr txBox="1"/>
          <p:nvPr/>
        </p:nvSpPr>
        <p:spPr>
          <a:xfrm>
            <a:off x="12747454" y="4036347"/>
            <a:ext cx="11576222" cy="769441"/>
          </a:xfrm>
          <a:prstGeom prst="rect">
            <a:avLst/>
          </a:prstGeom>
          <a:noFill/>
        </p:spPr>
        <p:txBody>
          <a:bodyPr wrap="square" rtlCol="0">
            <a:spAutoFit/>
          </a:bodyPr>
          <a:lstStyle/>
          <a:p>
            <a:pPr algn="ctr"/>
            <a:r>
              <a:rPr lang="en-US" sz="4400" b="1" dirty="0">
                <a:solidFill>
                  <a:srgbClr val="F3EC18"/>
                </a:solidFill>
                <a:latin typeface="Lato Black" charset="0"/>
                <a:ea typeface="Lato Black" charset="0"/>
                <a:cs typeface="Lato Black" charset="0"/>
              </a:rPr>
              <a:t>2024 Breakdown</a:t>
            </a:r>
          </a:p>
        </p:txBody>
      </p:sp>
    </p:spTree>
    <p:extLst>
      <p:ext uri="{BB962C8B-B14F-4D97-AF65-F5344CB8AC3E}">
        <p14:creationId xmlns:p14="http://schemas.microsoft.com/office/powerpoint/2010/main" val="516824244"/>
      </p:ext>
    </p:extLst>
  </p:cSld>
  <p:clrMapOvr>
    <a:masterClrMapping/>
  </p:clrMapOvr>
  <p:transition spd="slow">
    <p:push/>
  </p:transition>
</p:sld>
</file>

<file path=ppt/theme/theme1.xml><?xml version="1.0" encoding="utf-8"?>
<a:theme xmlns:a="http://schemas.openxmlformats.org/drawingml/2006/main" name="การออกแบบที่กำหนดเอง">
  <a:themeElements>
    <a:clrScheme name="Custom 53">
      <a:dk1>
        <a:srgbClr val="000000"/>
      </a:dk1>
      <a:lt1>
        <a:srgbClr val="FFFFFF"/>
      </a:lt1>
      <a:dk2>
        <a:srgbClr val="44546A"/>
      </a:dk2>
      <a:lt2>
        <a:srgbClr val="E7E6E6"/>
      </a:lt2>
      <a:accent1>
        <a:srgbClr val="5B9BD5"/>
      </a:accent1>
      <a:accent2>
        <a:srgbClr val="ED2300"/>
      </a:accent2>
      <a:accent3>
        <a:srgbClr val="A5A5A5"/>
      </a:accent3>
      <a:accent4>
        <a:srgbClr val="FFC000"/>
      </a:accent4>
      <a:accent5>
        <a:srgbClr val="4472C4"/>
      </a:accent5>
      <a:accent6>
        <a:srgbClr val="70AD47"/>
      </a:accent6>
      <a:hlink>
        <a:srgbClr val="FF7632"/>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39668</TotalTime>
  <Words>2422</Words>
  <Application>Microsoft Office PowerPoint</Application>
  <PresentationFormat>Custom</PresentationFormat>
  <Paragraphs>388</Paragraphs>
  <Slides>32</Slides>
  <Notes>31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4" baseType="lpstr">
      <vt:lpstr>MS PGothic</vt:lpstr>
      <vt:lpstr>Arial</vt:lpstr>
      <vt:lpstr>Calibri</vt:lpstr>
      <vt:lpstr>Cordia New</vt:lpstr>
      <vt:lpstr>Courier New</vt:lpstr>
      <vt:lpstr>Lato</vt:lpstr>
      <vt:lpstr>Lato Black</vt:lpstr>
      <vt:lpstr>Lato Heavy</vt:lpstr>
      <vt:lpstr>Lato Light</vt:lpstr>
      <vt:lpstr>Wingdings</vt:lpstr>
      <vt:lpstr>การออกแบบที่กำหนดเอง</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Committed Staffing – Return on Investment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งานนำเสนอ PowerPoint</dc:title>
  <dc:creator>gingzaru</dc:creator>
  <cp:lastModifiedBy>Jim Lentz</cp:lastModifiedBy>
  <cp:revision>5417</cp:revision>
  <dcterms:created xsi:type="dcterms:W3CDTF">2017-10-18T13:25:00Z</dcterms:created>
  <dcterms:modified xsi:type="dcterms:W3CDTF">2025-03-05T17:16:30Z</dcterms:modified>
</cp:coreProperties>
</file>